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35"/>
  </p:handoutMasterIdLst>
  <p:sldIdLst>
    <p:sldId id="256" r:id="rId5"/>
    <p:sldId id="264" r:id="rId6"/>
    <p:sldId id="258" r:id="rId7"/>
    <p:sldId id="259" r:id="rId8"/>
    <p:sldId id="265" r:id="rId9"/>
    <p:sldId id="260" r:id="rId10"/>
    <p:sldId id="270" r:id="rId11"/>
    <p:sldId id="294" r:id="rId12"/>
    <p:sldId id="295" r:id="rId13"/>
    <p:sldId id="296" r:id="rId14"/>
    <p:sldId id="297" r:id="rId15"/>
    <p:sldId id="298" r:id="rId16"/>
    <p:sldId id="314"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277"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4D060A"/>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86" d="100"/>
          <a:sy n="86" d="100"/>
        </p:scale>
        <p:origin x="643" y="67"/>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E0D5CD-FC15-4AC9-AF75-204F3F9C69B5}" type="datetimeFigureOut">
              <a:rPr lang="en-US" smtClean="0"/>
              <a:t>7/31/2020</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E1E85-0647-498D-B869-AF95CF0EF154}" type="slidenum">
              <a:rPr lang="en-US" smtClean="0"/>
              <a:t>‹Nº›</a:t>
            </a:fld>
            <a:endParaRPr lang="en-US"/>
          </a:p>
        </p:txBody>
      </p:sp>
    </p:spTree>
    <p:extLst>
      <p:ext uri="{BB962C8B-B14F-4D97-AF65-F5344CB8AC3E}">
        <p14:creationId xmlns:p14="http://schemas.microsoft.com/office/powerpoint/2010/main" val="178485541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CION">
    <p:spTree>
      <p:nvGrpSpPr>
        <p:cNvPr id="1" name=""/>
        <p:cNvGrpSpPr/>
        <p:nvPr/>
      </p:nvGrpSpPr>
      <p:grpSpPr>
        <a:xfrm>
          <a:off x="0" y="0"/>
          <a:ext cx="0" cy="0"/>
          <a:chOff x="0" y="0"/>
          <a:chExt cx="0" cy="0"/>
        </a:xfrm>
      </p:grpSpPr>
      <p:grpSp>
        <p:nvGrpSpPr>
          <p:cNvPr id="19" name="Grupo 18"/>
          <p:cNvGrpSpPr/>
          <p:nvPr userDrawn="1"/>
        </p:nvGrpSpPr>
        <p:grpSpPr>
          <a:xfrm>
            <a:off x="5210171" y="1122363"/>
            <a:ext cx="6981831" cy="5735637"/>
            <a:chOff x="5210171" y="1122361"/>
            <a:chExt cx="6981830" cy="5735637"/>
          </a:xfrm>
        </p:grpSpPr>
        <p:sp>
          <p:nvSpPr>
            <p:cNvPr id="7" name="Triángulo isósceles 6"/>
            <p:cNvSpPr/>
            <p:nvPr userDrawn="1"/>
          </p:nvSpPr>
          <p:spPr>
            <a:xfrm>
              <a:off x="5210171" y="4411888"/>
              <a:ext cx="5893255" cy="2446110"/>
            </a:xfrm>
            <a:prstGeom prst="triangle">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riángulo isósceles 7"/>
            <p:cNvSpPr/>
            <p:nvPr userDrawn="1"/>
          </p:nvSpPr>
          <p:spPr>
            <a:xfrm rot="16200000">
              <a:off x="7581104" y="2247101"/>
              <a:ext cx="5735637" cy="3486157"/>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anja diagonal 12"/>
            <p:cNvSpPr/>
            <p:nvPr userDrawn="1"/>
          </p:nvSpPr>
          <p:spPr>
            <a:xfrm rot="5400000">
              <a:off x="8829272" y="3691302"/>
              <a:ext cx="2771136" cy="3562256"/>
            </a:xfrm>
            <a:custGeom>
              <a:avLst/>
              <a:gdLst>
                <a:gd name="connsiteX0" fmla="*/ 0 w 2811230"/>
                <a:gd name="connsiteY0" fmla="*/ 3110901 h 3402867"/>
                <a:gd name="connsiteX1" fmla="*/ 2570026 w 2811230"/>
                <a:gd name="connsiteY1" fmla="*/ 0 h 3402867"/>
                <a:gd name="connsiteX2" fmla="*/ 2811230 w 2811230"/>
                <a:gd name="connsiteY2" fmla="*/ 0 h 3402867"/>
                <a:gd name="connsiteX3" fmla="*/ 0 w 2811230"/>
                <a:gd name="connsiteY3" fmla="*/ 3402867 h 3402867"/>
                <a:gd name="connsiteX4" fmla="*/ 0 w 2811230"/>
                <a:gd name="connsiteY4" fmla="*/ 3110901 h 3402867"/>
                <a:gd name="connsiteX0" fmla="*/ 0 w 2811230"/>
                <a:gd name="connsiteY0" fmla="*/ 3408082 h 3700048"/>
                <a:gd name="connsiteX1" fmla="*/ 2806249 w 2811230"/>
                <a:gd name="connsiteY1" fmla="*/ 0 h 3700048"/>
                <a:gd name="connsiteX2" fmla="*/ 2811230 w 2811230"/>
                <a:gd name="connsiteY2" fmla="*/ 297181 h 3700048"/>
                <a:gd name="connsiteX3" fmla="*/ 0 w 2811230"/>
                <a:gd name="connsiteY3" fmla="*/ 3700048 h 3700048"/>
                <a:gd name="connsiteX4" fmla="*/ 0 w 2811230"/>
                <a:gd name="connsiteY4" fmla="*/ 3408082 h 3700048"/>
                <a:gd name="connsiteX0" fmla="*/ 0 w 2811230"/>
                <a:gd name="connsiteY0" fmla="*/ 3408082 h 3570508"/>
                <a:gd name="connsiteX1" fmla="*/ 2806249 w 2811230"/>
                <a:gd name="connsiteY1" fmla="*/ 0 h 3570508"/>
                <a:gd name="connsiteX2" fmla="*/ 2811230 w 2811230"/>
                <a:gd name="connsiteY2" fmla="*/ 297181 h 3570508"/>
                <a:gd name="connsiteX3" fmla="*/ 106680 w 2811230"/>
                <a:gd name="connsiteY3" fmla="*/ 3570508 h 3570508"/>
                <a:gd name="connsiteX4" fmla="*/ 0 w 2811230"/>
                <a:gd name="connsiteY4" fmla="*/ 3408082 h 3570508"/>
                <a:gd name="connsiteX0" fmla="*/ 0 w 2835119"/>
                <a:gd name="connsiteY0" fmla="*/ 3427718 h 3570508"/>
                <a:gd name="connsiteX1" fmla="*/ 2830138 w 2835119"/>
                <a:gd name="connsiteY1" fmla="*/ 0 h 3570508"/>
                <a:gd name="connsiteX2" fmla="*/ 2835119 w 2835119"/>
                <a:gd name="connsiteY2" fmla="*/ 297181 h 3570508"/>
                <a:gd name="connsiteX3" fmla="*/ 130569 w 2835119"/>
                <a:gd name="connsiteY3" fmla="*/ 3570508 h 3570508"/>
                <a:gd name="connsiteX4" fmla="*/ 0 w 2835119"/>
                <a:gd name="connsiteY4" fmla="*/ 3427718 h 3570508"/>
                <a:gd name="connsiteX0" fmla="*/ 0 w 2835119"/>
                <a:gd name="connsiteY0" fmla="*/ 3427718 h 3582290"/>
                <a:gd name="connsiteX1" fmla="*/ 2830138 w 2835119"/>
                <a:gd name="connsiteY1" fmla="*/ 0 h 3582290"/>
                <a:gd name="connsiteX2" fmla="*/ 2835119 w 2835119"/>
                <a:gd name="connsiteY2" fmla="*/ 297181 h 3582290"/>
                <a:gd name="connsiteX3" fmla="*/ 118626 w 2835119"/>
                <a:gd name="connsiteY3" fmla="*/ 3582290 h 3582290"/>
                <a:gd name="connsiteX4" fmla="*/ 0 w 2835119"/>
                <a:gd name="connsiteY4" fmla="*/ 3427718 h 3582290"/>
                <a:gd name="connsiteX0" fmla="*/ 0 w 2838385"/>
                <a:gd name="connsiteY0" fmla="*/ 3443428 h 3598000"/>
                <a:gd name="connsiteX1" fmla="*/ 2838104 w 2838385"/>
                <a:gd name="connsiteY1" fmla="*/ 0 h 3598000"/>
                <a:gd name="connsiteX2" fmla="*/ 2835119 w 2838385"/>
                <a:gd name="connsiteY2" fmla="*/ 312891 h 3598000"/>
                <a:gd name="connsiteX3" fmla="*/ 118626 w 2838385"/>
                <a:gd name="connsiteY3" fmla="*/ 3598000 h 3598000"/>
                <a:gd name="connsiteX4" fmla="*/ 0 w 2838385"/>
                <a:gd name="connsiteY4" fmla="*/ 3443428 h 3598000"/>
                <a:gd name="connsiteX0" fmla="*/ 0 w 2835119"/>
                <a:gd name="connsiteY0" fmla="*/ 3440810 h 3595382"/>
                <a:gd name="connsiteX1" fmla="*/ 2824833 w 2835119"/>
                <a:gd name="connsiteY1" fmla="*/ 0 h 3595382"/>
                <a:gd name="connsiteX2" fmla="*/ 2835119 w 2835119"/>
                <a:gd name="connsiteY2" fmla="*/ 310273 h 3595382"/>
                <a:gd name="connsiteX3" fmla="*/ 118626 w 2835119"/>
                <a:gd name="connsiteY3" fmla="*/ 3595382 h 3595382"/>
                <a:gd name="connsiteX4" fmla="*/ 0 w 2835119"/>
                <a:gd name="connsiteY4" fmla="*/ 3440810 h 3595382"/>
                <a:gd name="connsiteX0" fmla="*/ 0 w 2835119"/>
                <a:gd name="connsiteY0" fmla="*/ 3444737 h 3599309"/>
                <a:gd name="connsiteX1" fmla="*/ 2832797 w 2835119"/>
                <a:gd name="connsiteY1" fmla="*/ 0 h 3599309"/>
                <a:gd name="connsiteX2" fmla="*/ 2835119 w 2835119"/>
                <a:gd name="connsiteY2" fmla="*/ 314200 h 3599309"/>
                <a:gd name="connsiteX3" fmla="*/ 118626 w 2835119"/>
                <a:gd name="connsiteY3" fmla="*/ 3599309 h 3599309"/>
                <a:gd name="connsiteX4" fmla="*/ 0 w 2835119"/>
                <a:gd name="connsiteY4" fmla="*/ 3444737 h 3599309"/>
                <a:gd name="connsiteX0" fmla="*/ 0 w 2837122"/>
                <a:gd name="connsiteY0" fmla="*/ 3444737 h 3599309"/>
                <a:gd name="connsiteX1" fmla="*/ 2836779 w 2837122"/>
                <a:gd name="connsiteY1" fmla="*/ 0 h 3599309"/>
                <a:gd name="connsiteX2" fmla="*/ 2835119 w 2837122"/>
                <a:gd name="connsiteY2" fmla="*/ 314200 h 3599309"/>
                <a:gd name="connsiteX3" fmla="*/ 118626 w 2837122"/>
                <a:gd name="connsiteY3" fmla="*/ 3599309 h 3599309"/>
                <a:gd name="connsiteX4" fmla="*/ 0 w 2837122"/>
                <a:gd name="connsiteY4" fmla="*/ 3444737 h 3599309"/>
                <a:gd name="connsiteX0" fmla="*/ 0 w 2835311"/>
                <a:gd name="connsiteY0" fmla="*/ 3444738 h 3599310"/>
                <a:gd name="connsiteX1" fmla="*/ 2834791 w 2835311"/>
                <a:gd name="connsiteY1" fmla="*/ 0 h 3599310"/>
                <a:gd name="connsiteX2" fmla="*/ 2835119 w 2835311"/>
                <a:gd name="connsiteY2" fmla="*/ 314201 h 3599310"/>
                <a:gd name="connsiteX3" fmla="*/ 118626 w 2835311"/>
                <a:gd name="connsiteY3" fmla="*/ 3599310 h 3599310"/>
                <a:gd name="connsiteX4" fmla="*/ 0 w 2835311"/>
                <a:gd name="connsiteY4" fmla="*/ 3444738 h 3599310"/>
                <a:gd name="connsiteX0" fmla="*/ 0 w 2835119"/>
                <a:gd name="connsiteY0" fmla="*/ 3444738 h 3599310"/>
                <a:gd name="connsiteX1" fmla="*/ 2834791 w 2835119"/>
                <a:gd name="connsiteY1" fmla="*/ 0 h 3599310"/>
                <a:gd name="connsiteX2" fmla="*/ 2835119 w 2835119"/>
                <a:gd name="connsiteY2" fmla="*/ 314201 h 3599310"/>
                <a:gd name="connsiteX3" fmla="*/ 118626 w 2835119"/>
                <a:gd name="connsiteY3" fmla="*/ 3599310 h 3599310"/>
                <a:gd name="connsiteX4" fmla="*/ 0 w 2835119"/>
                <a:gd name="connsiteY4" fmla="*/ 3444738 h 3599310"/>
                <a:gd name="connsiteX0" fmla="*/ 0 w 2835119"/>
                <a:gd name="connsiteY0" fmla="*/ 3446702 h 3601274"/>
                <a:gd name="connsiteX1" fmla="*/ 2834793 w 2835119"/>
                <a:gd name="connsiteY1" fmla="*/ 0 h 3601274"/>
                <a:gd name="connsiteX2" fmla="*/ 2835119 w 2835119"/>
                <a:gd name="connsiteY2" fmla="*/ 316165 h 3601274"/>
                <a:gd name="connsiteX3" fmla="*/ 118626 w 2835119"/>
                <a:gd name="connsiteY3" fmla="*/ 3601274 h 3601274"/>
                <a:gd name="connsiteX4" fmla="*/ 0 w 2835119"/>
                <a:gd name="connsiteY4" fmla="*/ 3446702 h 3601274"/>
                <a:gd name="connsiteX0" fmla="*/ 0 w 2893520"/>
                <a:gd name="connsiteY0" fmla="*/ 3514776 h 3601274"/>
                <a:gd name="connsiteX1" fmla="*/ 2893194 w 2893520"/>
                <a:gd name="connsiteY1" fmla="*/ 0 h 3601274"/>
                <a:gd name="connsiteX2" fmla="*/ 2893520 w 2893520"/>
                <a:gd name="connsiteY2" fmla="*/ 316165 h 3601274"/>
                <a:gd name="connsiteX3" fmla="*/ 177027 w 2893520"/>
                <a:gd name="connsiteY3" fmla="*/ 3601274 h 3601274"/>
                <a:gd name="connsiteX4" fmla="*/ 0 w 2893520"/>
                <a:gd name="connsiteY4" fmla="*/ 3514776 h 3601274"/>
                <a:gd name="connsiteX0" fmla="*/ 0 w 2893520"/>
                <a:gd name="connsiteY0" fmla="*/ 3514776 h 3671966"/>
                <a:gd name="connsiteX1" fmla="*/ 2893194 w 2893520"/>
                <a:gd name="connsiteY1" fmla="*/ 0 h 3671966"/>
                <a:gd name="connsiteX2" fmla="*/ 2893520 w 2893520"/>
                <a:gd name="connsiteY2" fmla="*/ 316165 h 3671966"/>
                <a:gd name="connsiteX3" fmla="*/ 118626 w 2893520"/>
                <a:gd name="connsiteY3" fmla="*/ 3671966 h 3671966"/>
                <a:gd name="connsiteX4" fmla="*/ 0 w 2893520"/>
                <a:gd name="connsiteY4" fmla="*/ 3514776 h 3671966"/>
                <a:gd name="connsiteX0" fmla="*/ 0 w 2896175"/>
                <a:gd name="connsiteY0" fmla="*/ 3520013 h 3671966"/>
                <a:gd name="connsiteX1" fmla="*/ 2895849 w 2896175"/>
                <a:gd name="connsiteY1" fmla="*/ 0 h 3671966"/>
                <a:gd name="connsiteX2" fmla="*/ 2896175 w 2896175"/>
                <a:gd name="connsiteY2" fmla="*/ 316165 h 3671966"/>
                <a:gd name="connsiteX3" fmla="*/ 121281 w 2896175"/>
                <a:gd name="connsiteY3" fmla="*/ 3671966 h 3671966"/>
                <a:gd name="connsiteX4" fmla="*/ 0 w 2896175"/>
                <a:gd name="connsiteY4" fmla="*/ 3520013 h 36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175" h="3671966">
                  <a:moveTo>
                    <a:pt x="0" y="3520013"/>
                  </a:moveTo>
                  <a:lnTo>
                    <a:pt x="2895849" y="0"/>
                  </a:lnTo>
                  <a:cubicBezTo>
                    <a:pt x="2895521" y="97095"/>
                    <a:pt x="2894515" y="217105"/>
                    <a:pt x="2896175" y="316165"/>
                  </a:cubicBezTo>
                  <a:lnTo>
                    <a:pt x="121281" y="3671966"/>
                  </a:lnTo>
                  <a:lnTo>
                    <a:pt x="0" y="3520013"/>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sp>
        <p:nvSpPr>
          <p:cNvPr id="20" name="CuadroTexto 19"/>
          <p:cNvSpPr txBox="1"/>
          <p:nvPr userDrawn="1"/>
        </p:nvSpPr>
        <p:spPr>
          <a:xfrm>
            <a:off x="310241" y="1739775"/>
            <a:ext cx="4735287" cy="1862048"/>
          </a:xfrm>
          <a:prstGeom prst="rect">
            <a:avLst/>
          </a:prstGeom>
          <a:noFill/>
        </p:spPr>
        <p:txBody>
          <a:bodyPr wrap="square" rtlCol="0">
            <a:spAutoFit/>
          </a:bodyPr>
          <a:lstStyle/>
          <a:p>
            <a:r>
              <a:rPr lang="es-MX" sz="11500" strike="noStrike" dirty="0">
                <a:solidFill>
                  <a:srgbClr val="BF9000"/>
                </a:solidFill>
                <a:latin typeface="Arial Black" panose="020B0A04020102020204" pitchFamily="34" charset="0"/>
              </a:rPr>
              <a:t>2020</a:t>
            </a:r>
            <a:endParaRPr lang="en-US" sz="11500" strike="noStrike" dirty="0">
              <a:solidFill>
                <a:srgbClr val="BF9000"/>
              </a:solidFill>
              <a:latin typeface="Arial Black" panose="020B0A04020102020204" pitchFamily="34" charset="0"/>
            </a:endParaRPr>
          </a:p>
        </p:txBody>
      </p:sp>
      <p:sp>
        <p:nvSpPr>
          <p:cNvPr id="25" name="Triángulo isósceles 24"/>
          <p:cNvSpPr/>
          <p:nvPr userDrawn="1"/>
        </p:nvSpPr>
        <p:spPr>
          <a:xfrm flipV="1">
            <a:off x="5878288" y="1925"/>
            <a:ext cx="6313714" cy="2931759"/>
          </a:xfrm>
          <a:custGeom>
            <a:avLst/>
            <a:gdLst>
              <a:gd name="connsiteX0" fmla="*/ 0 w 5350329"/>
              <a:gd name="connsiteY0" fmla="*/ 2180645 h 2180645"/>
              <a:gd name="connsiteX1" fmla="*/ 2675165 w 5350329"/>
              <a:gd name="connsiteY1" fmla="*/ 0 h 2180645"/>
              <a:gd name="connsiteX2" fmla="*/ 5350329 w 5350329"/>
              <a:gd name="connsiteY2" fmla="*/ 2180645 h 2180645"/>
              <a:gd name="connsiteX3" fmla="*/ 0 w 5350329"/>
              <a:gd name="connsiteY3" fmla="*/ 2180645 h 2180645"/>
              <a:gd name="connsiteX0" fmla="*/ 0 w 5350329"/>
              <a:gd name="connsiteY0" fmla="*/ 2180645 h 2231555"/>
              <a:gd name="connsiteX1" fmla="*/ 2675165 w 5350329"/>
              <a:gd name="connsiteY1" fmla="*/ 0 h 2231555"/>
              <a:gd name="connsiteX2" fmla="*/ 5350329 w 5350329"/>
              <a:gd name="connsiteY2" fmla="*/ 2180645 h 2231555"/>
              <a:gd name="connsiteX3" fmla="*/ 4833256 w 5350329"/>
              <a:gd name="connsiteY3" fmla="*/ 2231555 h 2231555"/>
              <a:gd name="connsiteX4" fmla="*/ 0 w 5350329"/>
              <a:gd name="connsiteY4" fmla="*/ 2180645 h 2231555"/>
              <a:gd name="connsiteX0" fmla="*/ 0 w 5388427"/>
              <a:gd name="connsiteY0" fmla="*/ 2180645 h 2933684"/>
              <a:gd name="connsiteX1" fmla="*/ 2675165 w 5388427"/>
              <a:gd name="connsiteY1" fmla="*/ 0 h 2933684"/>
              <a:gd name="connsiteX2" fmla="*/ 5350329 w 5388427"/>
              <a:gd name="connsiteY2" fmla="*/ 2180645 h 2933684"/>
              <a:gd name="connsiteX3" fmla="*/ 5388427 w 5388427"/>
              <a:gd name="connsiteY3" fmla="*/ 2933684 h 2933684"/>
              <a:gd name="connsiteX4" fmla="*/ 0 w 5388427"/>
              <a:gd name="connsiteY4" fmla="*/ 2180645 h 2933684"/>
              <a:gd name="connsiteX0" fmla="*/ 0 w 6351812"/>
              <a:gd name="connsiteY0" fmla="*/ 2931759 h 2933684"/>
              <a:gd name="connsiteX1" fmla="*/ 3638550 w 6351812"/>
              <a:gd name="connsiteY1" fmla="*/ 0 h 2933684"/>
              <a:gd name="connsiteX2" fmla="*/ 6313714 w 6351812"/>
              <a:gd name="connsiteY2" fmla="*/ 2180645 h 2933684"/>
              <a:gd name="connsiteX3" fmla="*/ 6351812 w 6351812"/>
              <a:gd name="connsiteY3" fmla="*/ 2933684 h 2933684"/>
              <a:gd name="connsiteX4" fmla="*/ 0 w 6351812"/>
              <a:gd name="connsiteY4" fmla="*/ 2931759 h 2933684"/>
              <a:gd name="connsiteX0" fmla="*/ 0 w 6313714"/>
              <a:gd name="connsiteY0" fmla="*/ 2931759 h 2948924"/>
              <a:gd name="connsiteX1" fmla="*/ 3638550 w 6313714"/>
              <a:gd name="connsiteY1" fmla="*/ 0 h 2948924"/>
              <a:gd name="connsiteX2" fmla="*/ 6313714 w 6313714"/>
              <a:gd name="connsiteY2" fmla="*/ 2180645 h 2948924"/>
              <a:gd name="connsiteX3" fmla="*/ 6168932 w 6313714"/>
              <a:gd name="connsiteY3" fmla="*/ 2948924 h 2948924"/>
              <a:gd name="connsiteX4" fmla="*/ 0 w 6313714"/>
              <a:gd name="connsiteY4" fmla="*/ 2931759 h 2948924"/>
              <a:gd name="connsiteX0" fmla="*/ 0 w 6313714"/>
              <a:gd name="connsiteY0" fmla="*/ 2931759 h 2931759"/>
              <a:gd name="connsiteX1" fmla="*/ 3638550 w 6313714"/>
              <a:gd name="connsiteY1" fmla="*/ 0 h 2931759"/>
              <a:gd name="connsiteX2" fmla="*/ 6313714 w 6313714"/>
              <a:gd name="connsiteY2" fmla="*/ 2180645 h 2931759"/>
              <a:gd name="connsiteX3" fmla="*/ 6306092 w 6313714"/>
              <a:gd name="connsiteY3" fmla="*/ 2926064 h 2931759"/>
              <a:gd name="connsiteX4" fmla="*/ 0 w 6313714"/>
              <a:gd name="connsiteY4" fmla="*/ 2931759 h 293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3714" h="2931759">
                <a:moveTo>
                  <a:pt x="0" y="2931759"/>
                </a:moveTo>
                <a:lnTo>
                  <a:pt x="3638550" y="0"/>
                </a:lnTo>
                <a:lnTo>
                  <a:pt x="6313714" y="2180645"/>
                </a:lnTo>
                <a:cubicBezTo>
                  <a:pt x="6311173" y="2429118"/>
                  <a:pt x="6308633" y="2677591"/>
                  <a:pt x="6306092" y="2926064"/>
                </a:cubicBezTo>
                <a:lnTo>
                  <a:pt x="0" y="2931759"/>
                </a:lnTo>
                <a:close/>
              </a:path>
            </a:pathLst>
          </a:custGeom>
          <a:blipFill dpi="0" rotWithShape="0">
            <a:blip r:embed="rId2">
              <a:alphaModFix amt="31000"/>
            </a:blip>
            <a:srcRect/>
            <a:stretch>
              <a:fillRect l="570" r="-5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953CD658-C509-4284-9C3D-6CA757DFF0E7}"/>
              </a:ext>
            </a:extLst>
          </p:cNvPr>
          <p:cNvSpPr txBox="1"/>
          <p:nvPr userDrawn="1"/>
        </p:nvSpPr>
        <p:spPr>
          <a:xfrm>
            <a:off x="375557" y="5316128"/>
            <a:ext cx="4318363" cy="954107"/>
          </a:xfrm>
          <a:prstGeom prst="rect">
            <a:avLst/>
          </a:prstGeom>
          <a:noFill/>
        </p:spPr>
        <p:txBody>
          <a:bodyPr wrap="square" rtlCol="0">
            <a:spAutoFit/>
          </a:bodyPr>
          <a:lstStyle/>
          <a:p>
            <a:r>
              <a:rPr lang="es-MX" sz="2800" dirty="0">
                <a:solidFill>
                  <a:srgbClr val="4D060A"/>
                </a:solidFill>
                <a:latin typeface="Arial Black" panose="020B0A04020102020204" pitchFamily="34" charset="0"/>
              </a:rPr>
              <a:t>Excelencia</a:t>
            </a:r>
            <a:r>
              <a:rPr lang="es-MX" sz="2800" baseline="0" dirty="0">
                <a:solidFill>
                  <a:srgbClr val="4D060A"/>
                </a:solidFill>
                <a:latin typeface="Arial Black" panose="020B0A04020102020204" pitchFamily="34" charset="0"/>
              </a:rPr>
              <a:t> </a:t>
            </a:r>
            <a:r>
              <a:rPr lang="es-MX" sz="2800" baseline="0" dirty="0">
                <a:solidFill>
                  <a:srgbClr val="BF9000"/>
                </a:solidFill>
                <a:latin typeface="Arial Black" panose="020B0A04020102020204" pitchFamily="34" charset="0"/>
              </a:rPr>
              <a:t>Minera,</a:t>
            </a:r>
            <a:endParaRPr lang="es-MX" sz="2800" baseline="0" dirty="0">
              <a:solidFill>
                <a:srgbClr val="4D060A"/>
              </a:solidFill>
              <a:latin typeface="Arial Black" panose="020B0A04020102020204" pitchFamily="34" charset="0"/>
            </a:endParaRPr>
          </a:p>
          <a:p>
            <a:r>
              <a:rPr lang="es-MX" sz="2800" baseline="0" dirty="0">
                <a:solidFill>
                  <a:schemeClr val="tx1"/>
                </a:solidFill>
                <a:latin typeface="Arial Black" panose="020B0A04020102020204" pitchFamily="34" charset="0"/>
              </a:rPr>
              <a:t>nuevos retos…</a:t>
            </a:r>
            <a:endParaRPr lang="en-US" sz="2800" dirty="0">
              <a:solidFill>
                <a:schemeClr val="tx1"/>
              </a:solidFill>
              <a:latin typeface="Arial Black" panose="020B0A04020102020204" pitchFamily="34" charset="0"/>
            </a:endParaRPr>
          </a:p>
        </p:txBody>
      </p:sp>
      <p:pic>
        <p:nvPicPr>
          <p:cNvPr id="15" name="Imagen 14">
            <a:extLst>
              <a:ext uri="{FF2B5EF4-FFF2-40B4-BE49-F238E27FC236}">
                <a16:creationId xmlns:a16="http://schemas.microsoft.com/office/drawing/2014/main" id="{6418AE92-3D12-4E56-9F8B-CF52C6863364}"/>
              </a:ext>
            </a:extLst>
          </p:cNvPr>
          <p:cNvPicPr>
            <a:picLocks noChangeAspect="1"/>
          </p:cNvPicPr>
          <p:nvPr userDrawn="1"/>
        </p:nvPicPr>
        <p:blipFill>
          <a:blip r:embed="rId3"/>
          <a:stretch>
            <a:fillRect/>
          </a:stretch>
        </p:blipFill>
        <p:spPr>
          <a:xfrm>
            <a:off x="295269" y="3267713"/>
            <a:ext cx="6306691" cy="1963328"/>
          </a:xfrm>
          <a:prstGeom prst="rect">
            <a:avLst/>
          </a:prstGeom>
          <a:ln>
            <a:noFill/>
          </a:ln>
        </p:spPr>
      </p:pic>
    </p:spTree>
    <p:extLst>
      <p:ext uri="{BB962C8B-B14F-4D97-AF65-F5344CB8AC3E}">
        <p14:creationId xmlns:p14="http://schemas.microsoft.com/office/powerpoint/2010/main" val="3369797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1"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2CE2A656-00E9-4B8C-8207-2588DE1317C2}" type="datetimeFigureOut">
              <a:rPr lang="en-US" smtClean="0"/>
              <a:t>7/31/2020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EDC7074-4660-4F72-BEB8-5BF76FA607A5}" type="slidenum">
              <a:rPr lang="en-US" smtClean="0"/>
              <a:t>‹Nº›</a:t>
            </a:fld>
            <a:endParaRPr lang="en-US"/>
          </a:p>
        </p:txBody>
      </p:sp>
    </p:spTree>
    <p:extLst>
      <p:ext uri="{BB962C8B-B14F-4D97-AF65-F5344CB8AC3E}">
        <p14:creationId xmlns:p14="http://schemas.microsoft.com/office/powerpoint/2010/main" val="37347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REGLAS DE LA EXPOSICIÓN">
    <p:spTree>
      <p:nvGrpSpPr>
        <p:cNvPr id="1" name=""/>
        <p:cNvGrpSpPr/>
        <p:nvPr/>
      </p:nvGrpSpPr>
      <p:grpSpPr>
        <a:xfrm>
          <a:off x="0" y="0"/>
          <a:ext cx="0" cy="0"/>
          <a:chOff x="0" y="0"/>
          <a:chExt cx="0" cy="0"/>
        </a:xfrm>
      </p:grpSpPr>
      <p:sp>
        <p:nvSpPr>
          <p:cNvPr id="7" name="Rectángulo 6"/>
          <p:cNvSpPr/>
          <p:nvPr userDrawn="1"/>
        </p:nvSpPr>
        <p:spPr>
          <a:xfrm>
            <a:off x="0" y="0"/>
            <a:ext cx="3984171" cy="6858000"/>
          </a:xfrm>
          <a:prstGeom prst="rect">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p:cNvSpPr txBox="1"/>
          <p:nvPr userDrawn="1"/>
        </p:nvSpPr>
        <p:spPr>
          <a:xfrm>
            <a:off x="0" y="1085395"/>
            <a:ext cx="3984171" cy="1754326"/>
          </a:xfrm>
          <a:prstGeom prst="rect">
            <a:avLst/>
          </a:prstGeom>
          <a:noFill/>
        </p:spPr>
        <p:txBody>
          <a:bodyPr wrap="square" rtlCol="0">
            <a:spAutoFit/>
          </a:bodyPr>
          <a:lstStyle/>
          <a:p>
            <a:pPr algn="ctr"/>
            <a:r>
              <a:rPr lang="es-MX" sz="3600" dirty="0">
                <a:solidFill>
                  <a:schemeClr val="bg1"/>
                </a:solidFill>
                <a:latin typeface="Arial Black" panose="020B0A04020102020204" pitchFamily="34" charset="0"/>
              </a:rPr>
              <a:t>REGLAS</a:t>
            </a:r>
          </a:p>
          <a:p>
            <a:pPr algn="ctr"/>
            <a:r>
              <a:rPr lang="es-MX" sz="3600" dirty="0">
                <a:solidFill>
                  <a:schemeClr val="bg1"/>
                </a:solidFill>
                <a:latin typeface="Arial Black" panose="020B0A04020102020204" pitchFamily="34" charset="0"/>
              </a:rPr>
              <a:t>PARA</a:t>
            </a:r>
            <a:r>
              <a:rPr lang="es-MX" sz="3600" baseline="0" dirty="0">
                <a:solidFill>
                  <a:schemeClr val="bg1"/>
                </a:solidFill>
                <a:latin typeface="Arial Black" panose="020B0A04020102020204" pitchFamily="34" charset="0"/>
              </a:rPr>
              <a:t> LA REUNIÓN</a:t>
            </a:r>
            <a:endParaRPr lang="es-MX" sz="3600" dirty="0">
              <a:solidFill>
                <a:schemeClr val="bg1"/>
              </a:solidFill>
              <a:latin typeface="Arial Black" panose="020B0A04020102020204" pitchFamily="34" charset="0"/>
            </a:endParaRPr>
          </a:p>
        </p:txBody>
      </p:sp>
      <p:sp>
        <p:nvSpPr>
          <p:cNvPr id="13" name="CuadroTexto 12"/>
          <p:cNvSpPr txBox="1"/>
          <p:nvPr userDrawn="1"/>
        </p:nvSpPr>
        <p:spPr>
          <a:xfrm>
            <a:off x="593943" y="3186452"/>
            <a:ext cx="3004458" cy="1477328"/>
          </a:xfrm>
          <a:prstGeom prst="rect">
            <a:avLst/>
          </a:prstGeom>
          <a:noFill/>
        </p:spPr>
        <p:txBody>
          <a:bodyPr wrap="square" rtlCol="0">
            <a:spAutoFit/>
          </a:bodyPr>
          <a:lstStyle/>
          <a:p>
            <a:pPr algn="just"/>
            <a:r>
              <a:rPr lang="es-MX" dirty="0">
                <a:solidFill>
                  <a:schemeClr val="bg1"/>
                </a:solidFill>
                <a:latin typeface="Arial" panose="020B0604020202020204" pitchFamily="34" charset="0"/>
                <a:cs typeface="Arial" panose="020B0604020202020204" pitchFamily="34" charset="0"/>
              </a:rPr>
              <a:t>Estimados amigos, favor</a:t>
            </a:r>
            <a:r>
              <a:rPr lang="es-MX" baseline="0" dirty="0">
                <a:solidFill>
                  <a:schemeClr val="bg1"/>
                </a:solidFill>
                <a:latin typeface="Arial" panose="020B0604020202020204" pitchFamily="34" charset="0"/>
                <a:cs typeface="Arial" panose="020B0604020202020204" pitchFamily="34" charset="0"/>
              </a:rPr>
              <a:t> de apoyarnos siguiendo las reglas que se presentan para llevar la reunión de la mejor manera.</a:t>
            </a:r>
            <a:endParaRPr lang="en-US" dirty="0">
              <a:solidFill>
                <a:schemeClr val="bg1"/>
              </a:solidFill>
              <a:latin typeface="Arial" panose="020B0604020202020204" pitchFamily="34" charset="0"/>
              <a:cs typeface="Arial" panose="020B0604020202020204" pitchFamily="34" charset="0"/>
            </a:endParaRPr>
          </a:p>
        </p:txBody>
      </p:sp>
      <p:sp>
        <p:nvSpPr>
          <p:cNvPr id="2" name="Llamada rectangular 1"/>
          <p:cNvSpPr/>
          <p:nvPr userDrawn="1"/>
        </p:nvSpPr>
        <p:spPr>
          <a:xfrm>
            <a:off x="4730569" y="1376360"/>
            <a:ext cx="620486" cy="509315"/>
          </a:xfrm>
          <a:prstGeom prst="wedgeRectCallout">
            <a:avLst>
              <a:gd name="adj1" fmla="val -41301"/>
              <a:gd name="adj2" fmla="val 7047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latin typeface="Arial" panose="020B0604020202020204" pitchFamily="34" charset="0"/>
                <a:cs typeface="Arial" panose="020B0604020202020204" pitchFamily="34" charset="0"/>
              </a:rPr>
              <a:t>01</a:t>
            </a:r>
            <a:endParaRPr lang="en-US" sz="2400" b="1" dirty="0">
              <a:solidFill>
                <a:schemeClr val="bg1"/>
              </a:solidFill>
              <a:latin typeface="Arial" panose="020B0604020202020204" pitchFamily="34" charset="0"/>
              <a:cs typeface="Arial" panose="020B0604020202020204" pitchFamily="34" charset="0"/>
            </a:endParaRPr>
          </a:p>
        </p:txBody>
      </p:sp>
      <p:sp>
        <p:nvSpPr>
          <p:cNvPr id="4" name="CuadroTexto 3"/>
          <p:cNvSpPr txBox="1"/>
          <p:nvPr userDrawn="1"/>
        </p:nvSpPr>
        <p:spPr>
          <a:xfrm>
            <a:off x="5568043" y="1430962"/>
            <a:ext cx="4702629" cy="400110"/>
          </a:xfrm>
          <a:prstGeom prst="rect">
            <a:avLst/>
          </a:prstGeom>
          <a:noFill/>
        </p:spPr>
        <p:txBody>
          <a:bodyPr wrap="square" rtlCol="0">
            <a:spAutoFit/>
          </a:bodyPr>
          <a:lstStyle/>
          <a:p>
            <a:r>
              <a:rPr lang="es-MX" sz="2000" b="1" dirty="0">
                <a:solidFill>
                  <a:srgbClr val="4D060A"/>
                </a:solidFill>
                <a:latin typeface="Arial" panose="020B0604020202020204" pitchFamily="34" charset="0"/>
                <a:cs typeface="Arial" panose="020B0604020202020204" pitchFamily="34" charset="0"/>
              </a:rPr>
              <a:t>Por favor apagar su cámara web.</a:t>
            </a:r>
            <a:endParaRPr lang="en-US" sz="2000" b="1" dirty="0">
              <a:solidFill>
                <a:srgbClr val="4D060A"/>
              </a:solidFill>
              <a:latin typeface="Arial" panose="020B0604020202020204" pitchFamily="34" charset="0"/>
              <a:cs typeface="Arial" panose="020B0604020202020204" pitchFamily="34" charset="0"/>
            </a:endParaRPr>
          </a:p>
        </p:txBody>
      </p:sp>
      <p:sp>
        <p:nvSpPr>
          <p:cNvPr id="14" name="CuadroTexto 13"/>
          <p:cNvSpPr txBox="1"/>
          <p:nvPr userDrawn="1"/>
        </p:nvSpPr>
        <p:spPr>
          <a:xfrm>
            <a:off x="5568043" y="2441883"/>
            <a:ext cx="4702629" cy="400110"/>
          </a:xfrm>
          <a:prstGeom prst="rect">
            <a:avLst/>
          </a:prstGeom>
          <a:noFill/>
        </p:spPr>
        <p:txBody>
          <a:bodyPr wrap="square" rtlCol="0">
            <a:spAutoFit/>
          </a:bodyPr>
          <a:lstStyle/>
          <a:p>
            <a:r>
              <a:rPr lang="es-MX" sz="2000" b="1" dirty="0">
                <a:solidFill>
                  <a:srgbClr val="4D060A"/>
                </a:solidFill>
                <a:latin typeface="Arial" panose="020B0604020202020204" pitchFamily="34" charset="0"/>
                <a:cs typeface="Arial" panose="020B0604020202020204" pitchFamily="34" charset="0"/>
              </a:rPr>
              <a:t>Mantener</a:t>
            </a:r>
            <a:r>
              <a:rPr lang="es-MX" sz="2000" b="1" baseline="0" dirty="0">
                <a:solidFill>
                  <a:srgbClr val="4D060A"/>
                </a:solidFill>
                <a:latin typeface="Arial" panose="020B0604020202020204" pitchFamily="34" charset="0"/>
                <a:cs typeface="Arial" panose="020B0604020202020204" pitchFamily="34" charset="0"/>
              </a:rPr>
              <a:t> su micrófono apagado</a:t>
            </a:r>
            <a:r>
              <a:rPr lang="es-MX" sz="2000" b="1" dirty="0">
                <a:solidFill>
                  <a:srgbClr val="4D060A"/>
                </a:solidFill>
                <a:latin typeface="Arial" panose="020B0604020202020204" pitchFamily="34" charset="0"/>
                <a:cs typeface="Arial" panose="020B0604020202020204" pitchFamily="34" charset="0"/>
              </a:rPr>
              <a:t>.</a:t>
            </a:r>
            <a:endParaRPr lang="en-US" sz="2000" b="1" dirty="0">
              <a:solidFill>
                <a:srgbClr val="4D060A"/>
              </a:solidFill>
              <a:latin typeface="Arial" panose="020B0604020202020204" pitchFamily="34" charset="0"/>
              <a:cs typeface="Arial" panose="020B0604020202020204" pitchFamily="34" charset="0"/>
            </a:endParaRPr>
          </a:p>
        </p:txBody>
      </p:sp>
      <p:sp>
        <p:nvSpPr>
          <p:cNvPr id="15" name="CuadroTexto 14"/>
          <p:cNvSpPr txBox="1"/>
          <p:nvPr userDrawn="1"/>
        </p:nvSpPr>
        <p:spPr>
          <a:xfrm>
            <a:off x="5568041" y="3396878"/>
            <a:ext cx="5078187" cy="707886"/>
          </a:xfrm>
          <a:prstGeom prst="rect">
            <a:avLst/>
          </a:prstGeom>
          <a:noFill/>
        </p:spPr>
        <p:txBody>
          <a:bodyPr wrap="square" rtlCol="0">
            <a:spAutoFit/>
          </a:bodyPr>
          <a:lstStyle/>
          <a:p>
            <a:r>
              <a:rPr lang="es-MX" sz="2000" b="1" dirty="0">
                <a:solidFill>
                  <a:srgbClr val="4D060A"/>
                </a:solidFill>
                <a:latin typeface="Arial" panose="020B0604020202020204" pitchFamily="34" charset="0"/>
                <a:cs typeface="Arial" panose="020B0604020202020204" pitchFamily="34" charset="0"/>
              </a:rPr>
              <a:t>Realizar las preguntas mediante</a:t>
            </a:r>
          </a:p>
          <a:p>
            <a:r>
              <a:rPr lang="es-MX" sz="2000" b="1" dirty="0">
                <a:solidFill>
                  <a:srgbClr val="4D060A"/>
                </a:solidFill>
                <a:latin typeface="Arial" panose="020B0604020202020204" pitchFamily="34" charset="0"/>
                <a:cs typeface="Arial" panose="020B0604020202020204" pitchFamily="34" charset="0"/>
              </a:rPr>
              <a:t>el chat.</a:t>
            </a:r>
            <a:endParaRPr lang="en-US" sz="2000" b="1" dirty="0">
              <a:solidFill>
                <a:srgbClr val="4D060A"/>
              </a:solidFill>
              <a:latin typeface="Arial" panose="020B0604020202020204" pitchFamily="34" charset="0"/>
              <a:cs typeface="Arial" panose="020B0604020202020204" pitchFamily="34" charset="0"/>
            </a:endParaRPr>
          </a:p>
        </p:txBody>
      </p:sp>
      <p:sp>
        <p:nvSpPr>
          <p:cNvPr id="17" name="CuadroTexto 16"/>
          <p:cNvSpPr txBox="1"/>
          <p:nvPr userDrawn="1"/>
        </p:nvSpPr>
        <p:spPr>
          <a:xfrm>
            <a:off x="5568041" y="4463725"/>
            <a:ext cx="5078187" cy="707886"/>
          </a:xfrm>
          <a:prstGeom prst="rect">
            <a:avLst/>
          </a:prstGeom>
          <a:noFill/>
        </p:spPr>
        <p:txBody>
          <a:bodyPr wrap="square" rtlCol="0">
            <a:spAutoFit/>
          </a:bodyPr>
          <a:lstStyle/>
          <a:p>
            <a:r>
              <a:rPr lang="es-MX" sz="2000" b="1" dirty="0">
                <a:solidFill>
                  <a:srgbClr val="4D060A"/>
                </a:solidFill>
                <a:latin typeface="Arial" panose="020B0604020202020204" pitchFamily="34" charset="0"/>
                <a:cs typeface="Arial" panose="020B0604020202020204" pitchFamily="34" charset="0"/>
              </a:rPr>
              <a:t>Rellenar la encuesta al final</a:t>
            </a:r>
            <a:r>
              <a:rPr lang="es-MX" sz="2000" b="1" baseline="0" dirty="0">
                <a:solidFill>
                  <a:srgbClr val="4D060A"/>
                </a:solidFill>
                <a:latin typeface="Arial" panose="020B0604020202020204" pitchFamily="34" charset="0"/>
                <a:cs typeface="Arial" panose="020B0604020202020204" pitchFamily="34" charset="0"/>
              </a:rPr>
              <a:t> de la</a:t>
            </a:r>
          </a:p>
          <a:p>
            <a:r>
              <a:rPr lang="es-MX" sz="2000" b="1" baseline="0" dirty="0">
                <a:solidFill>
                  <a:srgbClr val="4D060A"/>
                </a:solidFill>
                <a:latin typeface="Arial" panose="020B0604020202020204" pitchFamily="34" charset="0"/>
                <a:cs typeface="Arial" panose="020B0604020202020204" pitchFamily="34" charset="0"/>
              </a:rPr>
              <a:t>presentación.</a:t>
            </a:r>
            <a:r>
              <a:rPr lang="es-MX" sz="2000" b="1" dirty="0">
                <a:solidFill>
                  <a:srgbClr val="4D060A"/>
                </a:solidFill>
                <a:latin typeface="Arial" panose="020B0604020202020204" pitchFamily="34" charset="0"/>
                <a:cs typeface="Arial" panose="020B0604020202020204" pitchFamily="34" charset="0"/>
              </a:rPr>
              <a:t> </a:t>
            </a:r>
            <a:endParaRPr lang="en-US" sz="2000" b="1" dirty="0">
              <a:solidFill>
                <a:srgbClr val="4D060A"/>
              </a:solidFill>
              <a:latin typeface="Arial" panose="020B0604020202020204" pitchFamily="34" charset="0"/>
              <a:cs typeface="Arial" panose="020B0604020202020204" pitchFamily="34" charset="0"/>
            </a:endParaRPr>
          </a:p>
        </p:txBody>
      </p:sp>
      <p:sp>
        <p:nvSpPr>
          <p:cNvPr id="18" name="Llamada rectangular 17"/>
          <p:cNvSpPr/>
          <p:nvPr userDrawn="1"/>
        </p:nvSpPr>
        <p:spPr>
          <a:xfrm>
            <a:off x="4725852" y="2387280"/>
            <a:ext cx="620486" cy="509315"/>
          </a:xfrm>
          <a:prstGeom prst="wedgeRectCallout">
            <a:avLst>
              <a:gd name="adj1" fmla="val -41301"/>
              <a:gd name="adj2" fmla="val 7047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latin typeface="Arial" panose="020B0604020202020204" pitchFamily="34" charset="0"/>
                <a:cs typeface="Arial" panose="020B0604020202020204" pitchFamily="34" charset="0"/>
              </a:rPr>
              <a:t>02</a:t>
            </a:r>
            <a:endParaRPr lang="en-US" sz="2400" b="1" dirty="0">
              <a:solidFill>
                <a:schemeClr val="bg1"/>
              </a:solidFill>
              <a:latin typeface="Arial" panose="020B0604020202020204" pitchFamily="34" charset="0"/>
              <a:cs typeface="Arial" panose="020B0604020202020204" pitchFamily="34" charset="0"/>
            </a:endParaRPr>
          </a:p>
        </p:txBody>
      </p:sp>
      <p:sp>
        <p:nvSpPr>
          <p:cNvPr id="19" name="Llamada rectangular 18"/>
          <p:cNvSpPr/>
          <p:nvPr userDrawn="1"/>
        </p:nvSpPr>
        <p:spPr>
          <a:xfrm>
            <a:off x="4725852" y="3396878"/>
            <a:ext cx="620486" cy="509315"/>
          </a:xfrm>
          <a:prstGeom prst="wedgeRectCallout">
            <a:avLst>
              <a:gd name="adj1" fmla="val -41301"/>
              <a:gd name="adj2" fmla="val 7047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latin typeface="Arial" panose="020B0604020202020204" pitchFamily="34" charset="0"/>
                <a:cs typeface="Arial" panose="020B0604020202020204" pitchFamily="34" charset="0"/>
              </a:rPr>
              <a:t>03</a:t>
            </a:r>
            <a:endParaRPr lang="en-US" sz="2400" b="1" dirty="0">
              <a:solidFill>
                <a:schemeClr val="bg1"/>
              </a:solidFill>
              <a:latin typeface="Arial" panose="020B0604020202020204" pitchFamily="34" charset="0"/>
              <a:cs typeface="Arial" panose="020B0604020202020204" pitchFamily="34" charset="0"/>
            </a:endParaRPr>
          </a:p>
        </p:txBody>
      </p:sp>
      <p:sp>
        <p:nvSpPr>
          <p:cNvPr id="20" name="Llamada rectangular 19"/>
          <p:cNvSpPr/>
          <p:nvPr userDrawn="1"/>
        </p:nvSpPr>
        <p:spPr>
          <a:xfrm>
            <a:off x="4716418" y="4406476"/>
            <a:ext cx="620486" cy="509315"/>
          </a:xfrm>
          <a:prstGeom prst="wedgeRectCallout">
            <a:avLst>
              <a:gd name="adj1" fmla="val -41301"/>
              <a:gd name="adj2" fmla="val 7047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latin typeface="Arial" panose="020B0604020202020204" pitchFamily="34" charset="0"/>
                <a:cs typeface="Arial" panose="020B0604020202020204" pitchFamily="34" charset="0"/>
              </a:rPr>
              <a:t>04</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5430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MARIO">
    <p:spTree>
      <p:nvGrpSpPr>
        <p:cNvPr id="1" name=""/>
        <p:cNvGrpSpPr/>
        <p:nvPr/>
      </p:nvGrpSpPr>
      <p:grpSpPr>
        <a:xfrm>
          <a:off x="0" y="0"/>
          <a:ext cx="0" cy="0"/>
          <a:chOff x="0" y="0"/>
          <a:chExt cx="0" cy="0"/>
        </a:xfrm>
      </p:grpSpPr>
      <p:sp>
        <p:nvSpPr>
          <p:cNvPr id="7" name="Rectángulo 6"/>
          <p:cNvSpPr/>
          <p:nvPr userDrawn="1"/>
        </p:nvSpPr>
        <p:spPr>
          <a:xfrm>
            <a:off x="0" y="0"/>
            <a:ext cx="3984171" cy="6858000"/>
          </a:xfrm>
          <a:prstGeom prst="rect">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p:cNvSpPr txBox="1"/>
          <p:nvPr userDrawn="1"/>
        </p:nvSpPr>
        <p:spPr>
          <a:xfrm>
            <a:off x="0" y="3105835"/>
            <a:ext cx="3984171" cy="769441"/>
          </a:xfrm>
          <a:prstGeom prst="rect">
            <a:avLst/>
          </a:prstGeom>
          <a:noFill/>
        </p:spPr>
        <p:txBody>
          <a:bodyPr wrap="square" rtlCol="0">
            <a:spAutoFit/>
          </a:bodyPr>
          <a:lstStyle/>
          <a:p>
            <a:pPr algn="ctr"/>
            <a:r>
              <a:rPr lang="es-MX" sz="4400" dirty="0">
                <a:solidFill>
                  <a:schemeClr val="bg1"/>
                </a:solidFill>
                <a:latin typeface="Arial Black" panose="020B0A04020102020204" pitchFamily="34" charset="0"/>
              </a:rPr>
              <a:t>TEMARIO</a:t>
            </a:r>
          </a:p>
        </p:txBody>
      </p:sp>
      <p:sp>
        <p:nvSpPr>
          <p:cNvPr id="16" name="Marcador de texto 2"/>
          <p:cNvSpPr>
            <a:spLocks noGrp="1"/>
          </p:cNvSpPr>
          <p:nvPr>
            <p:ph idx="1" hasCustomPrompt="1"/>
          </p:nvPr>
        </p:nvSpPr>
        <p:spPr>
          <a:xfrm>
            <a:off x="4259678" y="364046"/>
            <a:ext cx="6956962" cy="6350263"/>
          </a:xfrm>
          <a:prstGeom prst="rect">
            <a:avLst/>
          </a:prstGeom>
        </p:spPr>
        <p:txBody>
          <a:bodyPr vert="horz" lIns="91440" tIns="45720" rIns="91440" bIns="45720" rtlCol="0">
            <a:normAutofit/>
          </a:bodyPr>
          <a:lstStyle>
            <a:lvl1pPr>
              <a:defRPr sz="2400" baseline="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s-ES" dirty="0"/>
              <a:t>Ingrese el contenido del tema</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94164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GLAS DE LA EXPOSICIÓN">
    <p:spTree>
      <p:nvGrpSpPr>
        <p:cNvPr id="1" name=""/>
        <p:cNvGrpSpPr/>
        <p:nvPr/>
      </p:nvGrpSpPr>
      <p:grpSpPr>
        <a:xfrm>
          <a:off x="0" y="0"/>
          <a:ext cx="0" cy="0"/>
          <a:chOff x="0" y="0"/>
          <a:chExt cx="0" cy="0"/>
        </a:xfrm>
      </p:grpSpPr>
      <p:sp>
        <p:nvSpPr>
          <p:cNvPr id="7" name="Rectángulo 6"/>
          <p:cNvSpPr/>
          <p:nvPr userDrawn="1"/>
        </p:nvSpPr>
        <p:spPr>
          <a:xfrm>
            <a:off x="0" y="0"/>
            <a:ext cx="3984171" cy="6858000"/>
          </a:xfrm>
          <a:prstGeom prst="rect">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p:cNvSpPr txBox="1"/>
          <p:nvPr userDrawn="1"/>
        </p:nvSpPr>
        <p:spPr>
          <a:xfrm>
            <a:off x="0" y="1085395"/>
            <a:ext cx="3984171" cy="1754326"/>
          </a:xfrm>
          <a:prstGeom prst="rect">
            <a:avLst/>
          </a:prstGeom>
          <a:noFill/>
        </p:spPr>
        <p:txBody>
          <a:bodyPr wrap="square" rtlCol="0">
            <a:spAutoFit/>
          </a:bodyPr>
          <a:lstStyle/>
          <a:p>
            <a:pPr algn="ctr"/>
            <a:r>
              <a:rPr lang="es-MX" sz="3600" dirty="0">
                <a:solidFill>
                  <a:schemeClr val="bg1"/>
                </a:solidFill>
                <a:latin typeface="Arial Black" panose="020B0A04020102020204" pitchFamily="34" charset="0"/>
              </a:rPr>
              <a:t>REGLAS</a:t>
            </a:r>
          </a:p>
          <a:p>
            <a:pPr algn="ctr"/>
            <a:r>
              <a:rPr lang="es-MX" sz="3600" dirty="0">
                <a:solidFill>
                  <a:schemeClr val="bg1"/>
                </a:solidFill>
                <a:latin typeface="Arial Black" panose="020B0A04020102020204" pitchFamily="34" charset="0"/>
              </a:rPr>
              <a:t>PARA</a:t>
            </a:r>
            <a:r>
              <a:rPr lang="es-MX" sz="3600" baseline="0" dirty="0">
                <a:solidFill>
                  <a:schemeClr val="bg1"/>
                </a:solidFill>
                <a:latin typeface="Arial Black" panose="020B0A04020102020204" pitchFamily="34" charset="0"/>
              </a:rPr>
              <a:t> LA REUNIÓN</a:t>
            </a:r>
            <a:endParaRPr lang="es-MX" sz="3600" dirty="0">
              <a:solidFill>
                <a:schemeClr val="bg1"/>
              </a:solidFill>
              <a:latin typeface="Arial Black" panose="020B0A04020102020204" pitchFamily="34" charset="0"/>
            </a:endParaRPr>
          </a:p>
        </p:txBody>
      </p:sp>
      <p:sp>
        <p:nvSpPr>
          <p:cNvPr id="13" name="CuadroTexto 12"/>
          <p:cNvSpPr txBox="1"/>
          <p:nvPr userDrawn="1"/>
        </p:nvSpPr>
        <p:spPr>
          <a:xfrm>
            <a:off x="593943" y="3186452"/>
            <a:ext cx="3004458" cy="1477328"/>
          </a:xfrm>
          <a:prstGeom prst="rect">
            <a:avLst/>
          </a:prstGeom>
          <a:noFill/>
        </p:spPr>
        <p:txBody>
          <a:bodyPr wrap="square" rtlCol="0">
            <a:spAutoFit/>
          </a:bodyPr>
          <a:lstStyle/>
          <a:p>
            <a:pPr algn="just"/>
            <a:r>
              <a:rPr lang="es-MX" dirty="0">
                <a:solidFill>
                  <a:schemeClr val="bg1"/>
                </a:solidFill>
                <a:latin typeface="Arial" panose="020B0604020202020204" pitchFamily="34" charset="0"/>
                <a:cs typeface="Arial" panose="020B0604020202020204" pitchFamily="34" charset="0"/>
              </a:rPr>
              <a:t>Estimados amigos, favor</a:t>
            </a:r>
            <a:r>
              <a:rPr lang="es-MX" baseline="0" dirty="0">
                <a:solidFill>
                  <a:schemeClr val="bg1"/>
                </a:solidFill>
                <a:latin typeface="Arial" panose="020B0604020202020204" pitchFamily="34" charset="0"/>
                <a:cs typeface="Arial" panose="020B0604020202020204" pitchFamily="34" charset="0"/>
              </a:rPr>
              <a:t> de apoyarnos siguiendo las reglas que se presentan para llevar la reunión de la mejor manera.</a:t>
            </a:r>
            <a:endParaRPr lang="en-US" dirty="0">
              <a:solidFill>
                <a:schemeClr val="bg1"/>
              </a:solidFill>
              <a:latin typeface="Arial" panose="020B0604020202020204" pitchFamily="34" charset="0"/>
              <a:cs typeface="Arial" panose="020B0604020202020204" pitchFamily="34" charset="0"/>
            </a:endParaRPr>
          </a:p>
        </p:txBody>
      </p:sp>
      <p:sp>
        <p:nvSpPr>
          <p:cNvPr id="16" name="Marcador de texto 2"/>
          <p:cNvSpPr>
            <a:spLocks noGrp="1"/>
          </p:cNvSpPr>
          <p:nvPr>
            <p:ph idx="1"/>
          </p:nvPr>
        </p:nvSpPr>
        <p:spPr>
          <a:xfrm>
            <a:off x="4578114" y="695325"/>
            <a:ext cx="7042386" cy="5481638"/>
          </a:xfrm>
          <a:prstGeom prst="rect">
            <a:avLst/>
          </a:prstGeom>
        </p:spPr>
        <p:txBody>
          <a:bodyPr vert="horz" lIns="91440" tIns="45720" rIns="91440" bIns="45720" rtlCol="0">
            <a:normAutofit/>
          </a:bodyPr>
          <a:lstStyle>
            <a:lvl1pPr>
              <a:defRPr sz="28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800">
                <a:latin typeface="Arial" panose="020B0604020202020204" pitchFamily="34" charset="0"/>
                <a:cs typeface="Arial" panose="020B0604020202020204" pitchFamily="34" charset="0"/>
              </a:defRPr>
            </a:lvl3pPr>
            <a:lvl4pPr>
              <a:defRPr sz="2800">
                <a:latin typeface="Arial" panose="020B0604020202020204" pitchFamily="34" charset="0"/>
                <a:cs typeface="Arial" panose="020B0604020202020204" pitchFamily="34" charset="0"/>
              </a:defRPr>
            </a:lvl4pPr>
            <a:lvl5pPr>
              <a:defRPr sz="2800">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1544409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OSITOR">
    <p:spTree>
      <p:nvGrpSpPr>
        <p:cNvPr id="1" name=""/>
        <p:cNvGrpSpPr/>
        <p:nvPr/>
      </p:nvGrpSpPr>
      <p:grpSpPr>
        <a:xfrm>
          <a:off x="0" y="0"/>
          <a:ext cx="0" cy="0"/>
          <a:chOff x="0" y="0"/>
          <a:chExt cx="0" cy="0"/>
        </a:xfrm>
      </p:grpSpPr>
      <p:sp>
        <p:nvSpPr>
          <p:cNvPr id="7" name="Rectángulo 6"/>
          <p:cNvSpPr/>
          <p:nvPr userDrawn="1"/>
        </p:nvSpPr>
        <p:spPr>
          <a:xfrm>
            <a:off x="0" y="2094412"/>
            <a:ext cx="12192000" cy="3925388"/>
          </a:xfrm>
          <a:prstGeom prst="rect">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p:cNvSpPr/>
          <p:nvPr userDrawn="1"/>
        </p:nvSpPr>
        <p:spPr>
          <a:xfrm>
            <a:off x="4732564" y="334737"/>
            <a:ext cx="2880000" cy="288000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ítulo 1"/>
          <p:cNvSpPr>
            <a:spLocks noGrp="1"/>
          </p:cNvSpPr>
          <p:nvPr>
            <p:ph type="title" hasCustomPrompt="1"/>
          </p:nvPr>
        </p:nvSpPr>
        <p:spPr>
          <a:xfrm>
            <a:off x="3457575" y="3208503"/>
            <a:ext cx="5276850" cy="506248"/>
          </a:xfrm>
        </p:spPr>
        <p:txBody>
          <a:bodyPr>
            <a:normAutofit/>
          </a:bodyPr>
          <a:lstStyle>
            <a:lvl1pPr>
              <a:defRPr sz="2800">
                <a:solidFill>
                  <a:schemeClr val="bg1"/>
                </a:solidFill>
                <a:latin typeface="Arial Black" panose="020B0A04020102020204" pitchFamily="34" charset="0"/>
              </a:defRPr>
            </a:lvl1pPr>
          </a:lstStyle>
          <a:p>
            <a:r>
              <a:rPr lang="es-ES" dirty="0"/>
              <a:t>NOMBRE DEL EXPOSITOR</a:t>
            </a:r>
            <a:endParaRPr lang="en-US" dirty="0"/>
          </a:p>
        </p:txBody>
      </p:sp>
      <p:sp>
        <p:nvSpPr>
          <p:cNvPr id="21" name="Marcador de texto 2"/>
          <p:cNvSpPr>
            <a:spLocks noGrp="1"/>
          </p:cNvSpPr>
          <p:nvPr>
            <p:ph idx="1"/>
          </p:nvPr>
        </p:nvSpPr>
        <p:spPr>
          <a:xfrm>
            <a:off x="390525" y="3959225"/>
            <a:ext cx="11487150" cy="1831975"/>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2" name="Marcador de posición de imagen 2"/>
          <p:cNvSpPr>
            <a:spLocks noGrp="1"/>
          </p:cNvSpPr>
          <p:nvPr>
            <p:ph type="pic" idx="10"/>
          </p:nvPr>
        </p:nvSpPr>
        <p:spPr>
          <a:xfrm>
            <a:off x="4732564" y="334737"/>
            <a:ext cx="2880000" cy="2880000"/>
          </a:xfrm>
          <a:prstGeom prst="ellipse">
            <a:avLst/>
          </a:prstGeom>
        </p:spPr>
        <p:txBody>
          <a:bodyPr>
            <a:normAutofit/>
          </a:bodyPr>
          <a:lstStyle>
            <a:lvl1pPr marL="0" indent="0" algn="ctr">
              <a:buNone/>
              <a:defRPr sz="1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MX" dirty="0"/>
          </a:p>
          <a:p>
            <a:r>
              <a:rPr lang="es-MX" dirty="0"/>
              <a:t>FOTOGRAFÍA DEL EXPOSITOR</a:t>
            </a:r>
            <a:endParaRPr lang="en-US" dirty="0"/>
          </a:p>
        </p:txBody>
      </p:sp>
    </p:spTree>
    <p:extLst>
      <p:ext uri="{BB962C8B-B14F-4D97-AF65-F5344CB8AC3E}">
        <p14:creationId xmlns:p14="http://schemas.microsoft.com/office/powerpoint/2010/main" val="409085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 DEL TEMA">
    <p:spTree>
      <p:nvGrpSpPr>
        <p:cNvPr id="1" name=""/>
        <p:cNvGrpSpPr/>
        <p:nvPr/>
      </p:nvGrpSpPr>
      <p:grpSpPr>
        <a:xfrm>
          <a:off x="0" y="0"/>
          <a:ext cx="0" cy="0"/>
          <a:chOff x="0" y="0"/>
          <a:chExt cx="0" cy="0"/>
        </a:xfrm>
      </p:grpSpPr>
      <p:sp>
        <p:nvSpPr>
          <p:cNvPr id="18" name="Título 1"/>
          <p:cNvSpPr>
            <a:spLocks noGrp="1"/>
          </p:cNvSpPr>
          <p:nvPr>
            <p:ph type="title" hasCustomPrompt="1"/>
          </p:nvPr>
        </p:nvSpPr>
        <p:spPr>
          <a:xfrm>
            <a:off x="490990" y="3842842"/>
            <a:ext cx="6094464" cy="506248"/>
          </a:xfrm>
        </p:spPr>
        <p:txBody>
          <a:bodyPr>
            <a:normAutofit/>
          </a:bodyPr>
          <a:lstStyle>
            <a:lvl1pPr algn="ctr">
              <a:defRPr sz="2800">
                <a:solidFill>
                  <a:srgbClr val="4D060A"/>
                </a:solidFill>
                <a:latin typeface="Arial Black" panose="020B0A04020102020204" pitchFamily="34" charset="0"/>
              </a:defRPr>
            </a:lvl1pPr>
          </a:lstStyle>
          <a:p>
            <a:r>
              <a:rPr lang="es-ES" dirty="0"/>
              <a:t>TITULO DEL TEMA</a:t>
            </a:r>
            <a:endParaRPr lang="en-US" dirty="0"/>
          </a:p>
        </p:txBody>
      </p:sp>
      <p:sp>
        <p:nvSpPr>
          <p:cNvPr id="19" name="Marcador de texto 2"/>
          <p:cNvSpPr>
            <a:spLocks noGrp="1"/>
          </p:cNvSpPr>
          <p:nvPr>
            <p:ph idx="1" hasCustomPrompt="1"/>
          </p:nvPr>
        </p:nvSpPr>
        <p:spPr>
          <a:xfrm>
            <a:off x="365554" y="4781565"/>
            <a:ext cx="7651776" cy="1942398"/>
          </a:xfrm>
          <a:prstGeom prst="rect">
            <a:avLst/>
          </a:prstGeom>
        </p:spPr>
        <p:txBody>
          <a:bodyPr vert="horz" lIns="91440" tIns="45720" rIns="91440" bIns="45720" rtlCol="0">
            <a:normAutofit/>
          </a:bodyPr>
          <a:lstStyle>
            <a:lvl1pPr marL="0" indent="0">
              <a:buNone/>
              <a:defRPr sz="2800" baseline="0">
                <a:solidFill>
                  <a:srgbClr val="4D060A"/>
                </a:solidFill>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800">
                <a:latin typeface="Arial" panose="020B0604020202020204" pitchFamily="34" charset="0"/>
                <a:cs typeface="Arial" panose="020B0604020202020204" pitchFamily="34" charset="0"/>
              </a:defRPr>
            </a:lvl3pPr>
            <a:lvl4pPr>
              <a:defRPr sz="2800">
                <a:latin typeface="Arial" panose="020B0604020202020204" pitchFamily="34" charset="0"/>
                <a:cs typeface="Arial" panose="020B0604020202020204" pitchFamily="34" charset="0"/>
              </a:defRPr>
            </a:lvl4pPr>
            <a:lvl5pPr>
              <a:defRPr sz="2800">
                <a:latin typeface="Arial" panose="020B0604020202020204" pitchFamily="34" charset="0"/>
                <a:cs typeface="Arial" panose="020B0604020202020204" pitchFamily="34" charset="0"/>
              </a:defRPr>
            </a:lvl5pPr>
          </a:lstStyle>
          <a:p>
            <a:pPr lvl="0"/>
            <a:r>
              <a:rPr lang="es-ES" dirty="0"/>
              <a:t>Resumen del Tema</a:t>
            </a:r>
          </a:p>
        </p:txBody>
      </p:sp>
      <p:sp>
        <p:nvSpPr>
          <p:cNvPr id="22" name="Rectángulo 21"/>
          <p:cNvSpPr/>
          <p:nvPr userDrawn="1"/>
        </p:nvSpPr>
        <p:spPr>
          <a:xfrm>
            <a:off x="0" y="0"/>
            <a:ext cx="881743" cy="1175657"/>
          </a:xfrm>
          <a:custGeom>
            <a:avLst/>
            <a:gdLst>
              <a:gd name="connsiteX0" fmla="*/ 0 w 1962150"/>
              <a:gd name="connsiteY0" fmla="*/ 0 h 2076450"/>
              <a:gd name="connsiteX1" fmla="*/ 1962150 w 1962150"/>
              <a:gd name="connsiteY1" fmla="*/ 0 h 2076450"/>
              <a:gd name="connsiteX2" fmla="*/ 1962150 w 1962150"/>
              <a:gd name="connsiteY2" fmla="*/ 2076450 h 2076450"/>
              <a:gd name="connsiteX3" fmla="*/ 0 w 1962150"/>
              <a:gd name="connsiteY3" fmla="*/ 2076450 h 2076450"/>
              <a:gd name="connsiteX4" fmla="*/ 0 w 1962150"/>
              <a:gd name="connsiteY4" fmla="*/ 0 h 2076450"/>
              <a:gd name="connsiteX0" fmla="*/ 0 w 1962150"/>
              <a:gd name="connsiteY0" fmla="*/ 0 h 2076450"/>
              <a:gd name="connsiteX1" fmla="*/ 1962150 w 1962150"/>
              <a:gd name="connsiteY1" fmla="*/ 0 h 2076450"/>
              <a:gd name="connsiteX2" fmla="*/ 0 w 1962150"/>
              <a:gd name="connsiteY2" fmla="*/ 2076450 h 2076450"/>
              <a:gd name="connsiteX3" fmla="*/ 0 w 1962150"/>
              <a:gd name="connsiteY3" fmla="*/ 0 h 2076450"/>
              <a:gd name="connsiteX0" fmla="*/ 0 w 1962150"/>
              <a:gd name="connsiteY0" fmla="*/ 0 h 1752600"/>
              <a:gd name="connsiteX1" fmla="*/ 1962150 w 1962150"/>
              <a:gd name="connsiteY1" fmla="*/ 0 h 1752600"/>
              <a:gd name="connsiteX2" fmla="*/ 3810 w 1962150"/>
              <a:gd name="connsiteY2" fmla="*/ 1752600 h 1752600"/>
              <a:gd name="connsiteX3" fmla="*/ 0 w 1962150"/>
              <a:gd name="connsiteY3" fmla="*/ 0 h 1752600"/>
            </a:gdLst>
            <a:ahLst/>
            <a:cxnLst>
              <a:cxn ang="0">
                <a:pos x="connsiteX0" y="connsiteY0"/>
              </a:cxn>
              <a:cxn ang="0">
                <a:pos x="connsiteX1" y="connsiteY1"/>
              </a:cxn>
              <a:cxn ang="0">
                <a:pos x="connsiteX2" y="connsiteY2"/>
              </a:cxn>
              <a:cxn ang="0">
                <a:pos x="connsiteX3" y="connsiteY3"/>
              </a:cxn>
            </a:cxnLst>
            <a:rect l="l" t="t" r="r" b="b"/>
            <a:pathLst>
              <a:path w="1962150" h="1752600">
                <a:moveTo>
                  <a:pt x="0" y="0"/>
                </a:moveTo>
                <a:lnTo>
                  <a:pt x="1962150" y="0"/>
                </a:lnTo>
                <a:lnTo>
                  <a:pt x="3810" y="17526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upo 41"/>
          <p:cNvGrpSpPr/>
          <p:nvPr userDrawn="1"/>
        </p:nvGrpSpPr>
        <p:grpSpPr>
          <a:xfrm>
            <a:off x="4527732" y="-1616204"/>
            <a:ext cx="8986825" cy="8352671"/>
            <a:chOff x="4501606" y="-1579030"/>
            <a:chExt cx="8986825" cy="8352671"/>
          </a:xfrm>
          <a:blipFill dpi="0" rotWithShape="1">
            <a:blip r:embed="rId2">
              <a:alphaModFix amt="73000"/>
            </a:blip>
            <a:srcRect/>
            <a:stretch>
              <a:fillRect/>
            </a:stretch>
          </a:blipFill>
        </p:grpSpPr>
        <p:sp>
          <p:nvSpPr>
            <p:cNvPr id="26" name="Rectángulo 25"/>
            <p:cNvSpPr/>
            <p:nvPr userDrawn="1"/>
          </p:nvSpPr>
          <p:spPr>
            <a:xfrm rot="2700000">
              <a:off x="7202652" y="820794"/>
              <a:ext cx="3600000" cy="36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userDrawn="1"/>
          </p:nvSpPr>
          <p:spPr>
            <a:xfrm rot="2700000">
              <a:off x="10198607" y="3483817"/>
              <a:ext cx="2954498" cy="3625150"/>
            </a:xfrm>
            <a:custGeom>
              <a:avLst/>
              <a:gdLst>
                <a:gd name="connsiteX0" fmla="*/ 0 w 3600000"/>
                <a:gd name="connsiteY0" fmla="*/ 0 h 3600000"/>
                <a:gd name="connsiteX1" fmla="*/ 3600000 w 3600000"/>
                <a:gd name="connsiteY1" fmla="*/ 0 h 3600000"/>
                <a:gd name="connsiteX2" fmla="*/ 3600000 w 3600000"/>
                <a:gd name="connsiteY2" fmla="*/ 3600000 h 3600000"/>
                <a:gd name="connsiteX3" fmla="*/ 0 w 3600000"/>
                <a:gd name="connsiteY3" fmla="*/ 3600000 h 3600000"/>
                <a:gd name="connsiteX4" fmla="*/ 0 w 3600000"/>
                <a:gd name="connsiteY4" fmla="*/ 0 h 3600000"/>
                <a:gd name="connsiteX0" fmla="*/ 0 w 3600000"/>
                <a:gd name="connsiteY0" fmla="*/ 14379 h 3614379"/>
                <a:gd name="connsiteX1" fmla="*/ 394611 w 3600000"/>
                <a:gd name="connsiteY1" fmla="*/ 0 h 3614379"/>
                <a:gd name="connsiteX2" fmla="*/ 3600000 w 3600000"/>
                <a:gd name="connsiteY2" fmla="*/ 14379 h 3614379"/>
                <a:gd name="connsiteX3" fmla="*/ 3600000 w 3600000"/>
                <a:gd name="connsiteY3" fmla="*/ 3614379 h 3614379"/>
                <a:gd name="connsiteX4" fmla="*/ 0 w 3600000"/>
                <a:gd name="connsiteY4" fmla="*/ 3614379 h 3614379"/>
                <a:gd name="connsiteX5" fmla="*/ 0 w 3600000"/>
                <a:gd name="connsiteY5" fmla="*/ 14379 h 3614379"/>
                <a:gd name="connsiteX0" fmla="*/ 0 w 3600000"/>
                <a:gd name="connsiteY0" fmla="*/ 14379 h 3625150"/>
                <a:gd name="connsiteX1" fmla="*/ 394611 w 3600000"/>
                <a:gd name="connsiteY1" fmla="*/ 0 h 3625150"/>
                <a:gd name="connsiteX2" fmla="*/ 3600000 w 3600000"/>
                <a:gd name="connsiteY2" fmla="*/ 14379 h 3625150"/>
                <a:gd name="connsiteX3" fmla="*/ 3600000 w 3600000"/>
                <a:gd name="connsiteY3" fmla="*/ 3614379 h 3625150"/>
                <a:gd name="connsiteX4" fmla="*/ 1881742 w 3600000"/>
                <a:gd name="connsiteY4" fmla="*/ 3625150 h 3625150"/>
                <a:gd name="connsiteX5" fmla="*/ 0 w 3600000"/>
                <a:gd name="connsiteY5" fmla="*/ 3614379 h 3625150"/>
                <a:gd name="connsiteX6" fmla="*/ 0 w 3600000"/>
                <a:gd name="connsiteY6" fmla="*/ 14379 h 3625150"/>
                <a:gd name="connsiteX0" fmla="*/ 0 w 3600000"/>
                <a:gd name="connsiteY0" fmla="*/ 14379 h 3625150"/>
                <a:gd name="connsiteX1" fmla="*/ 394611 w 3600000"/>
                <a:gd name="connsiteY1" fmla="*/ 0 h 3625150"/>
                <a:gd name="connsiteX2" fmla="*/ 3600000 w 3600000"/>
                <a:gd name="connsiteY2" fmla="*/ 3614379 h 3625150"/>
                <a:gd name="connsiteX3" fmla="*/ 1881742 w 3600000"/>
                <a:gd name="connsiteY3" fmla="*/ 3625150 h 3625150"/>
                <a:gd name="connsiteX4" fmla="*/ 0 w 3600000"/>
                <a:gd name="connsiteY4" fmla="*/ 3614379 h 3625150"/>
                <a:gd name="connsiteX5" fmla="*/ 0 w 3600000"/>
                <a:gd name="connsiteY5" fmla="*/ 14379 h 3625150"/>
                <a:gd name="connsiteX0" fmla="*/ 0 w 2949111"/>
                <a:gd name="connsiteY0" fmla="*/ 14379 h 3625150"/>
                <a:gd name="connsiteX1" fmla="*/ 394611 w 2949111"/>
                <a:gd name="connsiteY1" fmla="*/ 0 h 3625150"/>
                <a:gd name="connsiteX2" fmla="*/ 2949111 w 2949111"/>
                <a:gd name="connsiteY2" fmla="*/ 2558301 h 3625150"/>
                <a:gd name="connsiteX3" fmla="*/ 1881742 w 2949111"/>
                <a:gd name="connsiteY3" fmla="*/ 3625150 h 3625150"/>
                <a:gd name="connsiteX4" fmla="*/ 0 w 2949111"/>
                <a:gd name="connsiteY4" fmla="*/ 3614379 h 3625150"/>
                <a:gd name="connsiteX5" fmla="*/ 0 w 2949111"/>
                <a:gd name="connsiteY5" fmla="*/ 14379 h 3625150"/>
                <a:gd name="connsiteX0" fmla="*/ 0 w 2914087"/>
                <a:gd name="connsiteY0" fmla="*/ 14379 h 3625150"/>
                <a:gd name="connsiteX1" fmla="*/ 394611 w 2914087"/>
                <a:gd name="connsiteY1" fmla="*/ 0 h 3625150"/>
                <a:gd name="connsiteX2" fmla="*/ 2914087 w 2914087"/>
                <a:gd name="connsiteY2" fmla="*/ 2577160 h 3625150"/>
                <a:gd name="connsiteX3" fmla="*/ 1881742 w 2914087"/>
                <a:gd name="connsiteY3" fmla="*/ 3625150 h 3625150"/>
                <a:gd name="connsiteX4" fmla="*/ 0 w 2914087"/>
                <a:gd name="connsiteY4" fmla="*/ 3614379 h 3625150"/>
                <a:gd name="connsiteX5" fmla="*/ 0 w 2914087"/>
                <a:gd name="connsiteY5" fmla="*/ 14379 h 3625150"/>
                <a:gd name="connsiteX0" fmla="*/ 0 w 2954498"/>
                <a:gd name="connsiteY0" fmla="*/ 14379 h 3625150"/>
                <a:gd name="connsiteX1" fmla="*/ 394611 w 2954498"/>
                <a:gd name="connsiteY1" fmla="*/ 0 h 3625150"/>
                <a:gd name="connsiteX2" fmla="*/ 2954498 w 2954498"/>
                <a:gd name="connsiteY2" fmla="*/ 2563690 h 3625150"/>
                <a:gd name="connsiteX3" fmla="*/ 1881742 w 2954498"/>
                <a:gd name="connsiteY3" fmla="*/ 3625150 h 3625150"/>
                <a:gd name="connsiteX4" fmla="*/ 0 w 2954498"/>
                <a:gd name="connsiteY4" fmla="*/ 3614379 h 3625150"/>
                <a:gd name="connsiteX5" fmla="*/ 0 w 2954498"/>
                <a:gd name="connsiteY5" fmla="*/ 14379 h 3625150"/>
                <a:gd name="connsiteX0" fmla="*/ 0 w 2954498"/>
                <a:gd name="connsiteY0" fmla="*/ 14379 h 3625150"/>
                <a:gd name="connsiteX1" fmla="*/ 394611 w 2954498"/>
                <a:gd name="connsiteY1" fmla="*/ 0 h 3625150"/>
                <a:gd name="connsiteX2" fmla="*/ 2954498 w 2954498"/>
                <a:gd name="connsiteY2" fmla="*/ 2558302 h 3625150"/>
                <a:gd name="connsiteX3" fmla="*/ 1881742 w 2954498"/>
                <a:gd name="connsiteY3" fmla="*/ 3625150 h 3625150"/>
                <a:gd name="connsiteX4" fmla="*/ 0 w 2954498"/>
                <a:gd name="connsiteY4" fmla="*/ 3614379 h 3625150"/>
                <a:gd name="connsiteX5" fmla="*/ 0 w 2954498"/>
                <a:gd name="connsiteY5" fmla="*/ 14379 h 36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98" h="3625150">
                  <a:moveTo>
                    <a:pt x="0" y="14379"/>
                  </a:moveTo>
                  <a:lnTo>
                    <a:pt x="394611" y="0"/>
                  </a:lnTo>
                  <a:lnTo>
                    <a:pt x="2954498" y="2558302"/>
                  </a:lnTo>
                  <a:lnTo>
                    <a:pt x="1881742" y="3625150"/>
                  </a:lnTo>
                  <a:lnTo>
                    <a:pt x="0" y="3614379"/>
                  </a:lnTo>
                  <a:lnTo>
                    <a:pt x="0" y="1437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ángulo 33"/>
            <p:cNvSpPr/>
            <p:nvPr userDrawn="1"/>
          </p:nvSpPr>
          <p:spPr>
            <a:xfrm rot="2700000">
              <a:off x="9794385" y="-398900"/>
              <a:ext cx="3258298" cy="1809829"/>
            </a:xfrm>
            <a:custGeom>
              <a:avLst/>
              <a:gdLst>
                <a:gd name="connsiteX0" fmla="*/ 0 w 3600000"/>
                <a:gd name="connsiteY0" fmla="*/ 0 h 3600000"/>
                <a:gd name="connsiteX1" fmla="*/ 3600000 w 3600000"/>
                <a:gd name="connsiteY1" fmla="*/ 0 h 3600000"/>
                <a:gd name="connsiteX2" fmla="*/ 3600000 w 3600000"/>
                <a:gd name="connsiteY2" fmla="*/ 3600000 h 3600000"/>
                <a:gd name="connsiteX3" fmla="*/ 0 w 3600000"/>
                <a:gd name="connsiteY3" fmla="*/ 3600000 h 3600000"/>
                <a:gd name="connsiteX4" fmla="*/ 0 w 3600000"/>
                <a:gd name="connsiteY4" fmla="*/ 0 h 3600000"/>
                <a:gd name="connsiteX0" fmla="*/ 0 w 3600000"/>
                <a:gd name="connsiteY0" fmla="*/ 0 h 3604259"/>
                <a:gd name="connsiteX1" fmla="*/ 3600000 w 3600000"/>
                <a:gd name="connsiteY1" fmla="*/ 0 h 3604259"/>
                <a:gd name="connsiteX2" fmla="*/ 3600000 w 3600000"/>
                <a:gd name="connsiteY2" fmla="*/ 3600000 h 3604259"/>
                <a:gd name="connsiteX3" fmla="*/ 347121 w 3600000"/>
                <a:gd name="connsiteY3" fmla="*/ 3604259 h 3604259"/>
                <a:gd name="connsiteX4" fmla="*/ 0 w 3600000"/>
                <a:gd name="connsiteY4" fmla="*/ 3600000 h 3604259"/>
                <a:gd name="connsiteX5" fmla="*/ 0 w 3600000"/>
                <a:gd name="connsiteY5" fmla="*/ 0 h 3604259"/>
                <a:gd name="connsiteX0" fmla="*/ 0 w 3600000"/>
                <a:gd name="connsiteY0" fmla="*/ 0 h 3604259"/>
                <a:gd name="connsiteX1" fmla="*/ 3600000 w 3600000"/>
                <a:gd name="connsiteY1" fmla="*/ 0 h 3604259"/>
                <a:gd name="connsiteX2" fmla="*/ 3597256 w 3600000"/>
                <a:gd name="connsiteY2" fmla="*/ 3242175 h 3604259"/>
                <a:gd name="connsiteX3" fmla="*/ 3600000 w 3600000"/>
                <a:gd name="connsiteY3" fmla="*/ 3600000 h 3604259"/>
                <a:gd name="connsiteX4" fmla="*/ 347121 w 3600000"/>
                <a:gd name="connsiteY4" fmla="*/ 3604259 h 3604259"/>
                <a:gd name="connsiteX5" fmla="*/ 0 w 3600000"/>
                <a:gd name="connsiteY5" fmla="*/ 3600000 h 3604259"/>
                <a:gd name="connsiteX6" fmla="*/ 0 w 3600000"/>
                <a:gd name="connsiteY6" fmla="*/ 0 h 3604259"/>
                <a:gd name="connsiteX0" fmla="*/ 0 w 3600000"/>
                <a:gd name="connsiteY0" fmla="*/ 3600000 h 3604259"/>
                <a:gd name="connsiteX1" fmla="*/ 3600000 w 3600000"/>
                <a:gd name="connsiteY1" fmla="*/ 0 h 3604259"/>
                <a:gd name="connsiteX2" fmla="*/ 3597256 w 3600000"/>
                <a:gd name="connsiteY2" fmla="*/ 3242175 h 3604259"/>
                <a:gd name="connsiteX3" fmla="*/ 3600000 w 3600000"/>
                <a:gd name="connsiteY3" fmla="*/ 3600000 h 3604259"/>
                <a:gd name="connsiteX4" fmla="*/ 347121 w 3600000"/>
                <a:gd name="connsiteY4" fmla="*/ 3604259 h 3604259"/>
                <a:gd name="connsiteX5" fmla="*/ 0 w 3600000"/>
                <a:gd name="connsiteY5" fmla="*/ 3600000 h 3604259"/>
                <a:gd name="connsiteX0" fmla="*/ 1230530 w 3252879"/>
                <a:gd name="connsiteY0" fmla="*/ 2280980 h 3604259"/>
                <a:gd name="connsiteX1" fmla="*/ 3252879 w 3252879"/>
                <a:gd name="connsiteY1" fmla="*/ 0 h 3604259"/>
                <a:gd name="connsiteX2" fmla="*/ 3250135 w 3252879"/>
                <a:gd name="connsiteY2" fmla="*/ 3242175 h 3604259"/>
                <a:gd name="connsiteX3" fmla="*/ 3252879 w 3252879"/>
                <a:gd name="connsiteY3" fmla="*/ 3600000 h 3604259"/>
                <a:gd name="connsiteX4" fmla="*/ 0 w 3252879"/>
                <a:gd name="connsiteY4" fmla="*/ 3604259 h 3604259"/>
                <a:gd name="connsiteX5" fmla="*/ 1230530 w 3252879"/>
                <a:gd name="connsiteY5" fmla="*/ 2280980 h 3604259"/>
                <a:gd name="connsiteX0" fmla="*/ 1230530 w 3252879"/>
                <a:gd name="connsiteY0" fmla="*/ 0 h 1323279"/>
                <a:gd name="connsiteX1" fmla="*/ 3250135 w 3252879"/>
                <a:gd name="connsiteY1" fmla="*/ 961195 h 1323279"/>
                <a:gd name="connsiteX2" fmla="*/ 3252879 w 3252879"/>
                <a:gd name="connsiteY2" fmla="*/ 1319020 h 1323279"/>
                <a:gd name="connsiteX3" fmla="*/ 0 w 3252879"/>
                <a:gd name="connsiteY3" fmla="*/ 1323279 h 1323279"/>
                <a:gd name="connsiteX4" fmla="*/ 1230530 w 3252879"/>
                <a:gd name="connsiteY4" fmla="*/ 0 h 1323279"/>
                <a:gd name="connsiteX0" fmla="*/ 1821072 w 3252879"/>
                <a:gd name="connsiteY0" fmla="*/ 0 h 1801747"/>
                <a:gd name="connsiteX1" fmla="*/ 3250135 w 3252879"/>
                <a:gd name="connsiteY1" fmla="*/ 1439663 h 1801747"/>
                <a:gd name="connsiteX2" fmla="*/ 3252879 w 3252879"/>
                <a:gd name="connsiteY2" fmla="*/ 1797488 h 1801747"/>
                <a:gd name="connsiteX3" fmla="*/ 0 w 3252879"/>
                <a:gd name="connsiteY3" fmla="*/ 1801747 h 1801747"/>
                <a:gd name="connsiteX4" fmla="*/ 1821072 w 3252879"/>
                <a:gd name="connsiteY4" fmla="*/ 0 h 1801747"/>
                <a:gd name="connsiteX0" fmla="*/ 1821072 w 3258298"/>
                <a:gd name="connsiteY0" fmla="*/ 0 h 1801747"/>
                <a:gd name="connsiteX1" fmla="*/ 3258218 w 3258298"/>
                <a:gd name="connsiteY1" fmla="*/ 1431580 h 1801747"/>
                <a:gd name="connsiteX2" fmla="*/ 3252879 w 3258298"/>
                <a:gd name="connsiteY2" fmla="*/ 1797488 h 1801747"/>
                <a:gd name="connsiteX3" fmla="*/ 0 w 3258298"/>
                <a:gd name="connsiteY3" fmla="*/ 1801747 h 1801747"/>
                <a:gd name="connsiteX4" fmla="*/ 1821072 w 3258298"/>
                <a:gd name="connsiteY4" fmla="*/ 0 h 1801747"/>
                <a:gd name="connsiteX0" fmla="*/ 1637875 w 3258298"/>
                <a:gd name="connsiteY0" fmla="*/ 0 h 1462293"/>
                <a:gd name="connsiteX1" fmla="*/ 3258218 w 3258298"/>
                <a:gd name="connsiteY1" fmla="*/ 1092126 h 1462293"/>
                <a:gd name="connsiteX2" fmla="*/ 3252879 w 3258298"/>
                <a:gd name="connsiteY2" fmla="*/ 1458034 h 1462293"/>
                <a:gd name="connsiteX3" fmla="*/ 0 w 3258298"/>
                <a:gd name="connsiteY3" fmla="*/ 1462293 h 1462293"/>
                <a:gd name="connsiteX4" fmla="*/ 1637875 w 3258298"/>
                <a:gd name="connsiteY4" fmla="*/ 0 h 1462293"/>
                <a:gd name="connsiteX0" fmla="*/ 1812990 w 3258298"/>
                <a:gd name="connsiteY0" fmla="*/ 0 h 1809829"/>
                <a:gd name="connsiteX1" fmla="*/ 3258218 w 3258298"/>
                <a:gd name="connsiteY1" fmla="*/ 1439662 h 1809829"/>
                <a:gd name="connsiteX2" fmla="*/ 3252879 w 3258298"/>
                <a:gd name="connsiteY2" fmla="*/ 1805570 h 1809829"/>
                <a:gd name="connsiteX3" fmla="*/ 0 w 3258298"/>
                <a:gd name="connsiteY3" fmla="*/ 1809829 h 1809829"/>
                <a:gd name="connsiteX4" fmla="*/ 1812990 w 3258298"/>
                <a:gd name="connsiteY4" fmla="*/ 0 h 1809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298" h="1809829">
                  <a:moveTo>
                    <a:pt x="1812990" y="0"/>
                  </a:moveTo>
                  <a:lnTo>
                    <a:pt x="3258218" y="1439662"/>
                  </a:lnTo>
                  <a:cubicBezTo>
                    <a:pt x="3259133" y="1558937"/>
                    <a:pt x="3251964" y="1686295"/>
                    <a:pt x="3252879" y="1805570"/>
                  </a:cubicBezTo>
                  <a:lnTo>
                    <a:pt x="0" y="1809829"/>
                  </a:lnTo>
                  <a:lnTo>
                    <a:pt x="181299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ángulo 34"/>
            <p:cNvSpPr/>
            <p:nvPr userDrawn="1"/>
          </p:nvSpPr>
          <p:spPr>
            <a:xfrm rot="2700000">
              <a:off x="4495632" y="-1573056"/>
              <a:ext cx="3154320" cy="3142372"/>
            </a:xfrm>
            <a:custGeom>
              <a:avLst/>
              <a:gdLst>
                <a:gd name="connsiteX0" fmla="*/ 0 w 3600000"/>
                <a:gd name="connsiteY0" fmla="*/ 0 h 3600000"/>
                <a:gd name="connsiteX1" fmla="*/ 3600000 w 3600000"/>
                <a:gd name="connsiteY1" fmla="*/ 0 h 3600000"/>
                <a:gd name="connsiteX2" fmla="*/ 3600000 w 3600000"/>
                <a:gd name="connsiteY2" fmla="*/ 3600000 h 3600000"/>
                <a:gd name="connsiteX3" fmla="*/ 0 w 3600000"/>
                <a:gd name="connsiteY3" fmla="*/ 3600000 h 3600000"/>
                <a:gd name="connsiteX4" fmla="*/ 0 w 3600000"/>
                <a:gd name="connsiteY4" fmla="*/ 0 h 3600000"/>
                <a:gd name="connsiteX0" fmla="*/ 0 w 3600000"/>
                <a:gd name="connsiteY0" fmla="*/ 3600000 h 3600000"/>
                <a:gd name="connsiteX1" fmla="*/ 3600000 w 3600000"/>
                <a:gd name="connsiteY1" fmla="*/ 0 h 3600000"/>
                <a:gd name="connsiteX2" fmla="*/ 3600000 w 3600000"/>
                <a:gd name="connsiteY2" fmla="*/ 3600000 h 3600000"/>
                <a:gd name="connsiteX3" fmla="*/ 0 w 3600000"/>
                <a:gd name="connsiteY3" fmla="*/ 3600000 h 3600000"/>
                <a:gd name="connsiteX0" fmla="*/ 0 w 3600000"/>
                <a:gd name="connsiteY0" fmla="*/ 3600000 h 3601512"/>
                <a:gd name="connsiteX1" fmla="*/ 3600000 w 3600000"/>
                <a:gd name="connsiteY1" fmla="*/ 0 h 3601512"/>
                <a:gd name="connsiteX2" fmla="*/ 3600000 w 3600000"/>
                <a:gd name="connsiteY2" fmla="*/ 3600000 h 3601512"/>
                <a:gd name="connsiteX3" fmla="*/ 445680 w 3600000"/>
                <a:gd name="connsiteY3" fmla="*/ 3601512 h 3601512"/>
                <a:gd name="connsiteX4" fmla="*/ 0 w 3600000"/>
                <a:gd name="connsiteY4" fmla="*/ 3600000 h 3601512"/>
                <a:gd name="connsiteX0" fmla="*/ 0 w 3600000"/>
                <a:gd name="connsiteY0" fmla="*/ 3600000 h 3601512"/>
                <a:gd name="connsiteX1" fmla="*/ 3600000 w 3600000"/>
                <a:gd name="connsiteY1" fmla="*/ 0 h 3601512"/>
                <a:gd name="connsiteX2" fmla="*/ 3596672 w 3600000"/>
                <a:gd name="connsiteY2" fmla="*/ 459140 h 3601512"/>
                <a:gd name="connsiteX3" fmla="*/ 3600000 w 3600000"/>
                <a:gd name="connsiteY3" fmla="*/ 3600000 h 3601512"/>
                <a:gd name="connsiteX4" fmla="*/ 445680 w 3600000"/>
                <a:gd name="connsiteY4" fmla="*/ 3601512 h 3601512"/>
                <a:gd name="connsiteX5" fmla="*/ 0 w 3600000"/>
                <a:gd name="connsiteY5" fmla="*/ 3600000 h 3601512"/>
                <a:gd name="connsiteX0" fmla="*/ 0 w 3154320"/>
                <a:gd name="connsiteY0" fmla="*/ 3601512 h 3601512"/>
                <a:gd name="connsiteX1" fmla="*/ 3154320 w 3154320"/>
                <a:gd name="connsiteY1" fmla="*/ 0 h 3601512"/>
                <a:gd name="connsiteX2" fmla="*/ 3150992 w 3154320"/>
                <a:gd name="connsiteY2" fmla="*/ 459140 h 3601512"/>
                <a:gd name="connsiteX3" fmla="*/ 3154320 w 3154320"/>
                <a:gd name="connsiteY3" fmla="*/ 3600000 h 3601512"/>
                <a:gd name="connsiteX4" fmla="*/ 0 w 3154320"/>
                <a:gd name="connsiteY4" fmla="*/ 3601512 h 3601512"/>
                <a:gd name="connsiteX0" fmla="*/ 0 w 3154320"/>
                <a:gd name="connsiteY0" fmla="*/ 3142372 h 3142372"/>
                <a:gd name="connsiteX1" fmla="*/ 3150992 w 3154320"/>
                <a:gd name="connsiteY1" fmla="*/ 0 h 3142372"/>
                <a:gd name="connsiteX2" fmla="*/ 3154320 w 3154320"/>
                <a:gd name="connsiteY2" fmla="*/ 3140860 h 3142372"/>
                <a:gd name="connsiteX3" fmla="*/ 0 w 3154320"/>
                <a:gd name="connsiteY3" fmla="*/ 3142372 h 3142372"/>
              </a:gdLst>
              <a:ahLst/>
              <a:cxnLst>
                <a:cxn ang="0">
                  <a:pos x="connsiteX0" y="connsiteY0"/>
                </a:cxn>
                <a:cxn ang="0">
                  <a:pos x="connsiteX1" y="connsiteY1"/>
                </a:cxn>
                <a:cxn ang="0">
                  <a:pos x="connsiteX2" y="connsiteY2"/>
                </a:cxn>
                <a:cxn ang="0">
                  <a:pos x="connsiteX3" y="connsiteY3"/>
                </a:cxn>
              </a:cxnLst>
              <a:rect l="l" t="t" r="r" b="b"/>
              <a:pathLst>
                <a:path w="3154320" h="3142372">
                  <a:moveTo>
                    <a:pt x="0" y="3142372"/>
                  </a:moveTo>
                  <a:lnTo>
                    <a:pt x="3150992" y="0"/>
                  </a:lnTo>
                  <a:cubicBezTo>
                    <a:pt x="3152101" y="1046953"/>
                    <a:pt x="3153211" y="2093907"/>
                    <a:pt x="3154320" y="3140860"/>
                  </a:cubicBezTo>
                  <a:lnTo>
                    <a:pt x="0" y="31423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98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9" name="Rectángulo 7"/>
          <p:cNvSpPr/>
          <p:nvPr userDrawn="1"/>
        </p:nvSpPr>
        <p:spPr>
          <a:xfrm flipH="1" flipV="1">
            <a:off x="0" y="98135"/>
            <a:ext cx="7589520" cy="192810"/>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userDrawn="1"/>
        </p:nvSpPr>
        <p:spPr>
          <a:xfrm>
            <a:off x="4602480" y="0"/>
            <a:ext cx="7589520" cy="177800"/>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7"/>
          <p:cNvSpPr/>
          <p:nvPr userDrawn="1"/>
        </p:nvSpPr>
        <p:spPr>
          <a:xfrm flipH="1" flipV="1">
            <a:off x="-19396" y="6670678"/>
            <a:ext cx="7589520" cy="191655"/>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
          <p:cNvSpPr>
            <a:spLocks noGrp="1"/>
          </p:cNvSpPr>
          <p:nvPr>
            <p:ph type="title" hasCustomPrompt="1"/>
          </p:nvPr>
        </p:nvSpPr>
        <p:spPr>
          <a:xfrm>
            <a:off x="1122218" y="531605"/>
            <a:ext cx="10268594" cy="506248"/>
          </a:xfrm>
        </p:spPr>
        <p:txBody>
          <a:bodyPr>
            <a:normAutofit/>
          </a:bodyPr>
          <a:lstStyle>
            <a:lvl1pPr algn="ctr">
              <a:defRPr sz="2800" baseline="0">
                <a:solidFill>
                  <a:srgbClr val="4D060A"/>
                </a:solidFill>
                <a:latin typeface="Arial Black" panose="020B0A04020102020204" pitchFamily="34" charset="0"/>
              </a:defRPr>
            </a:lvl1pPr>
          </a:lstStyle>
          <a:p>
            <a:r>
              <a:rPr lang="es-ES" dirty="0"/>
              <a:t>Título del Capítulo</a:t>
            </a:r>
            <a:endParaRPr lang="en-US" dirty="0"/>
          </a:p>
        </p:txBody>
      </p:sp>
      <p:sp>
        <p:nvSpPr>
          <p:cNvPr id="13" name="Marcador de texto 2"/>
          <p:cNvSpPr>
            <a:spLocks noGrp="1"/>
          </p:cNvSpPr>
          <p:nvPr>
            <p:ph idx="1" hasCustomPrompt="1"/>
          </p:nvPr>
        </p:nvSpPr>
        <p:spPr>
          <a:xfrm>
            <a:off x="401781" y="1391658"/>
            <a:ext cx="6206837" cy="4870597"/>
          </a:xfrm>
          <a:prstGeom prst="rect">
            <a:avLst/>
          </a:prstGeom>
        </p:spPr>
        <p:txBody>
          <a:bodyPr vert="horz" lIns="91440" tIns="45720" rIns="91440" bIns="45720" rtlCol="0">
            <a:normAutofit/>
          </a:bodyPr>
          <a:lstStyle>
            <a:lvl1pPr>
              <a:defRPr sz="2400" baseline="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s-ES" dirty="0"/>
              <a:t>Ingrese el contenido del tema</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Marcador de posición de imagen 2"/>
          <p:cNvSpPr>
            <a:spLocks noGrp="1"/>
          </p:cNvSpPr>
          <p:nvPr>
            <p:ph type="pic" idx="10"/>
          </p:nvPr>
        </p:nvSpPr>
        <p:spPr>
          <a:xfrm>
            <a:off x="6888480" y="1391657"/>
            <a:ext cx="4818609" cy="4870597"/>
          </a:xfrm>
          <a:prstGeom prst="rect">
            <a:avLst/>
          </a:prstGeom>
        </p:spPr>
        <p:txBody>
          <a:bodyPr>
            <a:normAutofit/>
          </a:bodyPr>
          <a:lstStyle>
            <a:lvl1pPr marL="0" indent="0" algn="ctr">
              <a:buNone/>
              <a:defRPr sz="1400" baseline="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MX" dirty="0"/>
          </a:p>
          <a:p>
            <a:r>
              <a:rPr lang="es-MX" dirty="0"/>
              <a:t>Insertar Imágenes / Gráficos</a:t>
            </a:r>
            <a:endParaRPr lang="en-US" dirty="0"/>
          </a:p>
        </p:txBody>
      </p:sp>
    </p:spTree>
    <p:extLst>
      <p:ext uri="{BB962C8B-B14F-4D97-AF65-F5344CB8AC3E}">
        <p14:creationId xmlns:p14="http://schemas.microsoft.com/office/powerpoint/2010/main" val="279568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14" name="Rectángulo 13"/>
          <p:cNvSpPr/>
          <p:nvPr userDrawn="1"/>
        </p:nvSpPr>
        <p:spPr>
          <a:xfrm>
            <a:off x="-10160" y="0"/>
            <a:ext cx="915851" cy="6858867"/>
          </a:xfrm>
          <a:custGeom>
            <a:avLst/>
            <a:gdLst>
              <a:gd name="connsiteX0" fmla="*/ 0 w 4404360"/>
              <a:gd name="connsiteY0" fmla="*/ 0 h 6858867"/>
              <a:gd name="connsiteX1" fmla="*/ 4404360 w 4404360"/>
              <a:gd name="connsiteY1" fmla="*/ 0 h 6858867"/>
              <a:gd name="connsiteX2" fmla="*/ 4404360 w 4404360"/>
              <a:gd name="connsiteY2" fmla="*/ 6858867 h 6858867"/>
              <a:gd name="connsiteX3" fmla="*/ 0 w 4404360"/>
              <a:gd name="connsiteY3" fmla="*/ 6858867 h 6858867"/>
              <a:gd name="connsiteX4" fmla="*/ 0 w 4404360"/>
              <a:gd name="connsiteY4" fmla="*/ 0 h 6858867"/>
              <a:gd name="connsiteX0" fmla="*/ 0 w 4404360"/>
              <a:gd name="connsiteY0" fmla="*/ 0 h 6858867"/>
              <a:gd name="connsiteX1" fmla="*/ 2575560 w 4404360"/>
              <a:gd name="connsiteY1" fmla="*/ 0 h 6858867"/>
              <a:gd name="connsiteX2" fmla="*/ 4404360 w 4404360"/>
              <a:gd name="connsiteY2" fmla="*/ 0 h 6858867"/>
              <a:gd name="connsiteX3" fmla="*/ 4404360 w 4404360"/>
              <a:gd name="connsiteY3" fmla="*/ 6858867 h 6858867"/>
              <a:gd name="connsiteX4" fmla="*/ 0 w 4404360"/>
              <a:gd name="connsiteY4" fmla="*/ 6858867 h 6858867"/>
              <a:gd name="connsiteX5" fmla="*/ 0 w 4404360"/>
              <a:gd name="connsiteY5" fmla="*/ 0 h 6858867"/>
              <a:gd name="connsiteX0" fmla="*/ 0 w 4404360"/>
              <a:gd name="connsiteY0" fmla="*/ 0 h 6858867"/>
              <a:gd name="connsiteX1" fmla="*/ 2575560 w 4404360"/>
              <a:gd name="connsiteY1" fmla="*/ 0 h 6858867"/>
              <a:gd name="connsiteX2" fmla="*/ 4404360 w 4404360"/>
              <a:gd name="connsiteY2" fmla="*/ 0 h 6858867"/>
              <a:gd name="connsiteX3" fmla="*/ 4389120 w 4404360"/>
              <a:gd name="connsiteY3" fmla="*/ 3337560 h 6858867"/>
              <a:gd name="connsiteX4" fmla="*/ 4404360 w 4404360"/>
              <a:gd name="connsiteY4" fmla="*/ 6858867 h 6858867"/>
              <a:gd name="connsiteX5" fmla="*/ 0 w 4404360"/>
              <a:gd name="connsiteY5" fmla="*/ 6858867 h 6858867"/>
              <a:gd name="connsiteX6" fmla="*/ 0 w 4404360"/>
              <a:gd name="connsiteY6" fmla="*/ 0 h 6858867"/>
              <a:gd name="connsiteX0" fmla="*/ 0 w 4404360"/>
              <a:gd name="connsiteY0" fmla="*/ 0 h 6858867"/>
              <a:gd name="connsiteX1" fmla="*/ 2575560 w 4404360"/>
              <a:gd name="connsiteY1" fmla="*/ 0 h 6858867"/>
              <a:gd name="connsiteX2" fmla="*/ 4404360 w 4404360"/>
              <a:gd name="connsiteY2" fmla="*/ 0 h 6858867"/>
              <a:gd name="connsiteX3" fmla="*/ 3535680 w 4404360"/>
              <a:gd name="connsiteY3" fmla="*/ 3992880 h 6858867"/>
              <a:gd name="connsiteX4" fmla="*/ 4404360 w 4404360"/>
              <a:gd name="connsiteY4" fmla="*/ 6858867 h 6858867"/>
              <a:gd name="connsiteX5" fmla="*/ 0 w 4404360"/>
              <a:gd name="connsiteY5" fmla="*/ 6858867 h 6858867"/>
              <a:gd name="connsiteX6" fmla="*/ 0 w 4404360"/>
              <a:gd name="connsiteY6" fmla="*/ 0 h 6858867"/>
              <a:gd name="connsiteX0" fmla="*/ 0 w 4404360"/>
              <a:gd name="connsiteY0" fmla="*/ 0 h 6858867"/>
              <a:gd name="connsiteX1" fmla="*/ 2575560 w 4404360"/>
              <a:gd name="connsiteY1" fmla="*/ 0 h 6858867"/>
              <a:gd name="connsiteX2" fmla="*/ 3474720 w 4404360"/>
              <a:gd name="connsiteY2" fmla="*/ 914400 h 6858867"/>
              <a:gd name="connsiteX3" fmla="*/ 3535680 w 4404360"/>
              <a:gd name="connsiteY3" fmla="*/ 3992880 h 6858867"/>
              <a:gd name="connsiteX4" fmla="*/ 4404360 w 4404360"/>
              <a:gd name="connsiteY4" fmla="*/ 6858867 h 6858867"/>
              <a:gd name="connsiteX5" fmla="*/ 0 w 4404360"/>
              <a:gd name="connsiteY5" fmla="*/ 6858867 h 6858867"/>
              <a:gd name="connsiteX6" fmla="*/ 0 w 4404360"/>
              <a:gd name="connsiteY6" fmla="*/ 0 h 6858867"/>
              <a:gd name="connsiteX0" fmla="*/ 0 w 4404360"/>
              <a:gd name="connsiteY0" fmla="*/ 0 h 6858867"/>
              <a:gd name="connsiteX1" fmla="*/ 2575560 w 4404360"/>
              <a:gd name="connsiteY1" fmla="*/ 0 h 6858867"/>
              <a:gd name="connsiteX2" fmla="*/ 3535680 w 4404360"/>
              <a:gd name="connsiteY2" fmla="*/ 914400 h 6858867"/>
              <a:gd name="connsiteX3" fmla="*/ 3535680 w 4404360"/>
              <a:gd name="connsiteY3" fmla="*/ 3992880 h 6858867"/>
              <a:gd name="connsiteX4" fmla="*/ 4404360 w 4404360"/>
              <a:gd name="connsiteY4" fmla="*/ 6858867 h 6858867"/>
              <a:gd name="connsiteX5" fmla="*/ 0 w 4404360"/>
              <a:gd name="connsiteY5" fmla="*/ 6858867 h 6858867"/>
              <a:gd name="connsiteX6" fmla="*/ 0 w 4404360"/>
              <a:gd name="connsiteY6" fmla="*/ 0 h 6858867"/>
              <a:gd name="connsiteX0" fmla="*/ 0 w 4404360"/>
              <a:gd name="connsiteY0" fmla="*/ 0 h 6858867"/>
              <a:gd name="connsiteX1" fmla="*/ 2575560 w 4404360"/>
              <a:gd name="connsiteY1" fmla="*/ 0 h 6858867"/>
              <a:gd name="connsiteX2" fmla="*/ 3566160 w 4404360"/>
              <a:gd name="connsiteY2" fmla="*/ 914400 h 6858867"/>
              <a:gd name="connsiteX3" fmla="*/ 3535680 w 4404360"/>
              <a:gd name="connsiteY3" fmla="*/ 3992880 h 6858867"/>
              <a:gd name="connsiteX4" fmla="*/ 4404360 w 4404360"/>
              <a:gd name="connsiteY4" fmla="*/ 6858867 h 6858867"/>
              <a:gd name="connsiteX5" fmla="*/ 0 w 4404360"/>
              <a:gd name="connsiteY5" fmla="*/ 6858867 h 6858867"/>
              <a:gd name="connsiteX6" fmla="*/ 0 w 4404360"/>
              <a:gd name="connsiteY6" fmla="*/ 0 h 6858867"/>
              <a:gd name="connsiteX0" fmla="*/ 0 w 4404360"/>
              <a:gd name="connsiteY0" fmla="*/ 15240 h 6874107"/>
              <a:gd name="connsiteX1" fmla="*/ 2971800 w 4404360"/>
              <a:gd name="connsiteY1" fmla="*/ 0 h 6874107"/>
              <a:gd name="connsiteX2" fmla="*/ 3566160 w 4404360"/>
              <a:gd name="connsiteY2" fmla="*/ 929640 h 6874107"/>
              <a:gd name="connsiteX3" fmla="*/ 3535680 w 4404360"/>
              <a:gd name="connsiteY3" fmla="*/ 400812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15240 h 6874107"/>
              <a:gd name="connsiteX1" fmla="*/ 2971800 w 4404360"/>
              <a:gd name="connsiteY1" fmla="*/ 0 h 6874107"/>
              <a:gd name="connsiteX2" fmla="*/ 3566160 w 4404360"/>
              <a:gd name="connsiteY2" fmla="*/ 92964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15240 h 6874107"/>
              <a:gd name="connsiteX1" fmla="*/ 2971800 w 4404360"/>
              <a:gd name="connsiteY1" fmla="*/ 0 h 6874107"/>
              <a:gd name="connsiteX2" fmla="*/ 3368040 w 4404360"/>
              <a:gd name="connsiteY2" fmla="*/ 82296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15240 h 6874107"/>
              <a:gd name="connsiteX1" fmla="*/ 2971800 w 4404360"/>
              <a:gd name="connsiteY1" fmla="*/ 0 h 6874107"/>
              <a:gd name="connsiteX2" fmla="*/ 3291840 w 4404360"/>
              <a:gd name="connsiteY2" fmla="*/ 82296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15240 h 6874107"/>
              <a:gd name="connsiteX1" fmla="*/ 2971800 w 4404360"/>
              <a:gd name="connsiteY1" fmla="*/ 0 h 6874107"/>
              <a:gd name="connsiteX2" fmla="*/ 3322320 w 4404360"/>
              <a:gd name="connsiteY2" fmla="*/ 85344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15240 h 6874107"/>
              <a:gd name="connsiteX1" fmla="*/ 2971800 w 4404360"/>
              <a:gd name="connsiteY1" fmla="*/ 0 h 6874107"/>
              <a:gd name="connsiteX2" fmla="*/ 3322320 w 4404360"/>
              <a:gd name="connsiteY2" fmla="*/ 85344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15240 h 6874107"/>
              <a:gd name="connsiteX0" fmla="*/ 0 w 4404360"/>
              <a:gd name="connsiteY0" fmla="*/ 3784 h 6874107"/>
              <a:gd name="connsiteX1" fmla="*/ 2971800 w 4404360"/>
              <a:gd name="connsiteY1" fmla="*/ 0 h 6874107"/>
              <a:gd name="connsiteX2" fmla="*/ 3322320 w 4404360"/>
              <a:gd name="connsiteY2" fmla="*/ 853440 h 6874107"/>
              <a:gd name="connsiteX3" fmla="*/ 3337560 w 4404360"/>
              <a:gd name="connsiteY3" fmla="*/ 3505200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2971800 w 4404360"/>
              <a:gd name="connsiteY1" fmla="*/ 0 h 6874107"/>
              <a:gd name="connsiteX2" fmla="*/ 3322320 w 4404360"/>
              <a:gd name="connsiteY2" fmla="*/ 853440 h 6874107"/>
              <a:gd name="connsiteX3" fmla="*/ 3303270 w 4404360"/>
              <a:gd name="connsiteY3" fmla="*/ 3432649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2971800 w 4404360"/>
              <a:gd name="connsiteY1" fmla="*/ 0 h 6874107"/>
              <a:gd name="connsiteX2" fmla="*/ 3322320 w 4404360"/>
              <a:gd name="connsiteY2" fmla="*/ 853440 h 6874107"/>
              <a:gd name="connsiteX3" fmla="*/ 3310890 w 4404360"/>
              <a:gd name="connsiteY3" fmla="*/ 3428831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2971800 w 4404360"/>
              <a:gd name="connsiteY1" fmla="*/ 0 h 6874107"/>
              <a:gd name="connsiteX2" fmla="*/ 3402330 w 4404360"/>
              <a:gd name="connsiteY2" fmla="*/ 849622 h 6874107"/>
              <a:gd name="connsiteX3" fmla="*/ 3310890 w 4404360"/>
              <a:gd name="connsiteY3" fmla="*/ 3428831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2971800 w 4404360"/>
              <a:gd name="connsiteY1" fmla="*/ 0 h 6874107"/>
              <a:gd name="connsiteX2" fmla="*/ 3337560 w 4404360"/>
              <a:gd name="connsiteY2" fmla="*/ 876351 h 6874107"/>
              <a:gd name="connsiteX3" fmla="*/ 3310890 w 4404360"/>
              <a:gd name="connsiteY3" fmla="*/ 3428831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2971800 w 4404360"/>
              <a:gd name="connsiteY1" fmla="*/ 0 h 6874107"/>
              <a:gd name="connsiteX2" fmla="*/ 3337560 w 4404360"/>
              <a:gd name="connsiteY2" fmla="*/ 876351 h 6874107"/>
              <a:gd name="connsiteX3" fmla="*/ 1384420 w 4404360"/>
              <a:gd name="connsiteY3" fmla="*/ 3428831 h 6874107"/>
              <a:gd name="connsiteX4" fmla="*/ 4404360 w 4404360"/>
              <a:gd name="connsiteY4" fmla="*/ 6874107 h 6874107"/>
              <a:gd name="connsiteX5" fmla="*/ 0 w 4404360"/>
              <a:gd name="connsiteY5" fmla="*/ 6874107 h 6874107"/>
              <a:gd name="connsiteX6" fmla="*/ 0 w 4404360"/>
              <a:gd name="connsiteY6" fmla="*/ 3784 h 6874107"/>
              <a:gd name="connsiteX0" fmla="*/ 0 w 4404360"/>
              <a:gd name="connsiteY0" fmla="*/ 3784 h 6874107"/>
              <a:gd name="connsiteX1" fmla="*/ 1422248 w 4404360"/>
              <a:gd name="connsiteY1" fmla="*/ 0 h 6874107"/>
              <a:gd name="connsiteX2" fmla="*/ 3337560 w 4404360"/>
              <a:gd name="connsiteY2" fmla="*/ 876351 h 6874107"/>
              <a:gd name="connsiteX3" fmla="*/ 1384420 w 4404360"/>
              <a:gd name="connsiteY3" fmla="*/ 3428831 h 6874107"/>
              <a:gd name="connsiteX4" fmla="*/ 4404360 w 4404360"/>
              <a:gd name="connsiteY4" fmla="*/ 6874107 h 6874107"/>
              <a:gd name="connsiteX5" fmla="*/ 0 w 4404360"/>
              <a:gd name="connsiteY5" fmla="*/ 6874107 h 6874107"/>
              <a:gd name="connsiteX6" fmla="*/ 0 w 4404360"/>
              <a:gd name="connsiteY6" fmla="*/ 3784 h 687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4360" h="6874107">
                <a:moveTo>
                  <a:pt x="0" y="3784"/>
                </a:moveTo>
                <a:lnTo>
                  <a:pt x="1422248" y="0"/>
                </a:lnTo>
                <a:lnTo>
                  <a:pt x="3337560" y="876351"/>
                </a:lnTo>
                <a:lnTo>
                  <a:pt x="1384420" y="3428831"/>
                </a:lnTo>
                <a:lnTo>
                  <a:pt x="4404360" y="6874107"/>
                </a:lnTo>
                <a:lnTo>
                  <a:pt x="0" y="6874107"/>
                </a:lnTo>
                <a:lnTo>
                  <a:pt x="0" y="3784"/>
                </a:lnTo>
                <a:close/>
              </a:path>
            </a:pathLst>
          </a:custGeom>
          <a:solidFill>
            <a:srgbClr val="4D060A">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userDrawn="1"/>
        </p:nvSpPr>
        <p:spPr>
          <a:xfrm>
            <a:off x="10266218" y="137968"/>
            <a:ext cx="1925782" cy="152977"/>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7"/>
          <p:cNvSpPr/>
          <p:nvPr userDrawn="1"/>
        </p:nvSpPr>
        <p:spPr>
          <a:xfrm>
            <a:off x="9490364" y="0"/>
            <a:ext cx="2701636" cy="151823"/>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7"/>
          <p:cNvSpPr/>
          <p:nvPr userDrawn="1"/>
        </p:nvSpPr>
        <p:spPr>
          <a:xfrm flipV="1">
            <a:off x="10200640" y="6721476"/>
            <a:ext cx="1988589" cy="137391"/>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nja diagonal 12"/>
          <p:cNvSpPr/>
          <p:nvPr userDrawn="1"/>
        </p:nvSpPr>
        <p:spPr>
          <a:xfrm flipH="1" flipV="1">
            <a:off x="11590019" y="6597014"/>
            <a:ext cx="601979" cy="262431"/>
          </a:xfrm>
          <a:prstGeom prst="diagStripe">
            <a:avLst/>
          </a:pr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ángulo 7"/>
          <p:cNvSpPr/>
          <p:nvPr userDrawn="1"/>
        </p:nvSpPr>
        <p:spPr>
          <a:xfrm rot="15142493">
            <a:off x="-1572413" y="1452131"/>
            <a:ext cx="3730009" cy="818832"/>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 name="connsiteX0" fmla="*/ 0 w 7589520"/>
              <a:gd name="connsiteY0" fmla="*/ 0 h 271157"/>
              <a:gd name="connsiteX1" fmla="*/ 7589520 w 7589520"/>
              <a:gd name="connsiteY1" fmla="*/ 0 h 271157"/>
              <a:gd name="connsiteX2" fmla="*/ 7589520 w 7589520"/>
              <a:gd name="connsiteY2" fmla="*/ 167640 h 271157"/>
              <a:gd name="connsiteX3" fmla="*/ 1470860 w 7589520"/>
              <a:gd name="connsiteY3" fmla="*/ 271157 h 271157"/>
              <a:gd name="connsiteX4" fmla="*/ 0 w 7589520"/>
              <a:gd name="connsiteY4" fmla="*/ 0 h 271157"/>
              <a:gd name="connsiteX0" fmla="*/ 0 w 7589520"/>
              <a:gd name="connsiteY0" fmla="*/ 0 h 247296"/>
              <a:gd name="connsiteX1" fmla="*/ 7589520 w 7589520"/>
              <a:gd name="connsiteY1" fmla="*/ 0 h 247296"/>
              <a:gd name="connsiteX2" fmla="*/ 7589520 w 7589520"/>
              <a:gd name="connsiteY2" fmla="*/ 167640 h 247296"/>
              <a:gd name="connsiteX3" fmla="*/ 1532643 w 7589520"/>
              <a:gd name="connsiteY3" fmla="*/ 247296 h 247296"/>
              <a:gd name="connsiteX4" fmla="*/ 0 w 7589520"/>
              <a:gd name="connsiteY4" fmla="*/ 0 h 247296"/>
              <a:gd name="connsiteX0" fmla="*/ 0 w 7589520"/>
              <a:gd name="connsiteY0" fmla="*/ 4821 h 252117"/>
              <a:gd name="connsiteX1" fmla="*/ 6040342 w 7589520"/>
              <a:gd name="connsiteY1" fmla="*/ 0 h 252117"/>
              <a:gd name="connsiteX2" fmla="*/ 7589520 w 7589520"/>
              <a:gd name="connsiteY2" fmla="*/ 4821 h 252117"/>
              <a:gd name="connsiteX3" fmla="*/ 7589520 w 7589520"/>
              <a:gd name="connsiteY3" fmla="*/ 172461 h 252117"/>
              <a:gd name="connsiteX4" fmla="*/ 1532643 w 7589520"/>
              <a:gd name="connsiteY4" fmla="*/ 252117 h 252117"/>
              <a:gd name="connsiteX5" fmla="*/ 0 w 7589520"/>
              <a:gd name="connsiteY5" fmla="*/ 4821 h 252117"/>
              <a:gd name="connsiteX0" fmla="*/ 0 w 7589520"/>
              <a:gd name="connsiteY0" fmla="*/ 4821 h 252117"/>
              <a:gd name="connsiteX1" fmla="*/ 6040342 w 7589520"/>
              <a:gd name="connsiteY1" fmla="*/ 0 h 252117"/>
              <a:gd name="connsiteX2" fmla="*/ 7589520 w 7589520"/>
              <a:gd name="connsiteY2" fmla="*/ 4821 h 252117"/>
              <a:gd name="connsiteX3" fmla="*/ 7589520 w 7589520"/>
              <a:gd name="connsiteY3" fmla="*/ 172461 h 252117"/>
              <a:gd name="connsiteX4" fmla="*/ 5934633 w 7589520"/>
              <a:gd name="connsiteY4" fmla="*/ 180116 h 252117"/>
              <a:gd name="connsiteX5" fmla="*/ 1532643 w 7589520"/>
              <a:gd name="connsiteY5" fmla="*/ 252117 h 252117"/>
              <a:gd name="connsiteX6" fmla="*/ 0 w 7589520"/>
              <a:gd name="connsiteY6" fmla="*/ 4821 h 252117"/>
              <a:gd name="connsiteX0" fmla="*/ 0 w 7589520"/>
              <a:gd name="connsiteY0" fmla="*/ 4821 h 252117"/>
              <a:gd name="connsiteX1" fmla="*/ 6040342 w 7589520"/>
              <a:gd name="connsiteY1" fmla="*/ 0 h 252117"/>
              <a:gd name="connsiteX2" fmla="*/ 7589520 w 7589520"/>
              <a:gd name="connsiteY2" fmla="*/ 4821 h 252117"/>
              <a:gd name="connsiteX3" fmla="*/ 5934633 w 7589520"/>
              <a:gd name="connsiteY3" fmla="*/ 180116 h 252117"/>
              <a:gd name="connsiteX4" fmla="*/ 1532643 w 7589520"/>
              <a:gd name="connsiteY4" fmla="*/ 252117 h 252117"/>
              <a:gd name="connsiteX5" fmla="*/ 0 w 7589520"/>
              <a:gd name="connsiteY5" fmla="*/ 4821 h 252117"/>
              <a:gd name="connsiteX0" fmla="*/ 0 w 6040342"/>
              <a:gd name="connsiteY0" fmla="*/ 4821 h 252117"/>
              <a:gd name="connsiteX1" fmla="*/ 6040342 w 6040342"/>
              <a:gd name="connsiteY1" fmla="*/ 0 h 252117"/>
              <a:gd name="connsiteX2" fmla="*/ 5934633 w 6040342"/>
              <a:gd name="connsiteY2" fmla="*/ 180116 h 252117"/>
              <a:gd name="connsiteX3" fmla="*/ 1532643 w 6040342"/>
              <a:gd name="connsiteY3" fmla="*/ 252117 h 252117"/>
              <a:gd name="connsiteX4" fmla="*/ 0 w 6040342"/>
              <a:gd name="connsiteY4" fmla="*/ 4821 h 252117"/>
              <a:gd name="connsiteX0" fmla="*/ 0 w 6040342"/>
              <a:gd name="connsiteY0" fmla="*/ 4821 h 252117"/>
              <a:gd name="connsiteX1" fmla="*/ 6040342 w 6040342"/>
              <a:gd name="connsiteY1" fmla="*/ 0 h 252117"/>
              <a:gd name="connsiteX2" fmla="*/ 5911654 w 6040342"/>
              <a:gd name="connsiteY2" fmla="*/ 219271 h 252117"/>
              <a:gd name="connsiteX3" fmla="*/ 1532643 w 6040342"/>
              <a:gd name="connsiteY3" fmla="*/ 252117 h 252117"/>
              <a:gd name="connsiteX4" fmla="*/ 0 w 6040342"/>
              <a:gd name="connsiteY4" fmla="*/ 4821 h 252117"/>
              <a:gd name="connsiteX0" fmla="*/ 0 w 6040342"/>
              <a:gd name="connsiteY0" fmla="*/ 4821 h 280353"/>
              <a:gd name="connsiteX1" fmla="*/ 6040342 w 6040342"/>
              <a:gd name="connsiteY1" fmla="*/ 0 h 280353"/>
              <a:gd name="connsiteX2" fmla="*/ 5875807 w 6040342"/>
              <a:gd name="connsiteY2" fmla="*/ 280353 h 280353"/>
              <a:gd name="connsiteX3" fmla="*/ 1532643 w 6040342"/>
              <a:gd name="connsiteY3" fmla="*/ 252117 h 280353"/>
              <a:gd name="connsiteX4" fmla="*/ 0 w 6040342"/>
              <a:gd name="connsiteY4" fmla="*/ 4821 h 280353"/>
              <a:gd name="connsiteX0" fmla="*/ 0 w 6040342"/>
              <a:gd name="connsiteY0" fmla="*/ 4821 h 317942"/>
              <a:gd name="connsiteX1" fmla="*/ 6040342 w 6040342"/>
              <a:gd name="connsiteY1" fmla="*/ 0 h 317942"/>
              <a:gd name="connsiteX2" fmla="*/ 5853747 w 6040342"/>
              <a:gd name="connsiteY2" fmla="*/ 317942 h 317942"/>
              <a:gd name="connsiteX3" fmla="*/ 1532643 w 6040342"/>
              <a:gd name="connsiteY3" fmla="*/ 252117 h 317942"/>
              <a:gd name="connsiteX4" fmla="*/ 0 w 6040342"/>
              <a:gd name="connsiteY4" fmla="*/ 4821 h 317942"/>
              <a:gd name="connsiteX0" fmla="*/ 0 w 6040342"/>
              <a:gd name="connsiteY0" fmla="*/ 4821 h 303847"/>
              <a:gd name="connsiteX1" fmla="*/ 6040342 w 6040342"/>
              <a:gd name="connsiteY1" fmla="*/ 0 h 303847"/>
              <a:gd name="connsiteX2" fmla="*/ 5862021 w 6040342"/>
              <a:gd name="connsiteY2" fmla="*/ 303847 h 303847"/>
              <a:gd name="connsiteX3" fmla="*/ 1532643 w 6040342"/>
              <a:gd name="connsiteY3" fmla="*/ 252117 h 303847"/>
              <a:gd name="connsiteX4" fmla="*/ 0 w 6040342"/>
              <a:gd name="connsiteY4" fmla="*/ 4821 h 303847"/>
              <a:gd name="connsiteX0" fmla="*/ 0 w 6049022"/>
              <a:gd name="connsiteY0" fmla="*/ 3328 h 302354"/>
              <a:gd name="connsiteX1" fmla="*/ 6049022 w 6049022"/>
              <a:gd name="connsiteY1" fmla="*/ 0 h 302354"/>
              <a:gd name="connsiteX2" fmla="*/ 5862021 w 6049022"/>
              <a:gd name="connsiteY2" fmla="*/ 302354 h 302354"/>
              <a:gd name="connsiteX3" fmla="*/ 1532643 w 6049022"/>
              <a:gd name="connsiteY3" fmla="*/ 250624 h 302354"/>
              <a:gd name="connsiteX4" fmla="*/ 0 w 6049022"/>
              <a:gd name="connsiteY4" fmla="*/ 3328 h 302354"/>
              <a:gd name="connsiteX0" fmla="*/ 0 w 6049022"/>
              <a:gd name="connsiteY0" fmla="*/ 3328 h 283338"/>
              <a:gd name="connsiteX1" fmla="*/ 6049022 w 6049022"/>
              <a:gd name="connsiteY1" fmla="*/ 0 h 283338"/>
              <a:gd name="connsiteX2" fmla="*/ 5901848 w 6049022"/>
              <a:gd name="connsiteY2" fmla="*/ 283338 h 283338"/>
              <a:gd name="connsiteX3" fmla="*/ 1532643 w 6049022"/>
              <a:gd name="connsiteY3" fmla="*/ 250624 h 283338"/>
              <a:gd name="connsiteX4" fmla="*/ 0 w 6049022"/>
              <a:gd name="connsiteY4" fmla="*/ 3328 h 283338"/>
              <a:gd name="connsiteX0" fmla="*/ 0 w 6098200"/>
              <a:gd name="connsiteY0" fmla="*/ 4675 h 284685"/>
              <a:gd name="connsiteX1" fmla="*/ 6098199 w 6098200"/>
              <a:gd name="connsiteY1" fmla="*/ 0 h 284685"/>
              <a:gd name="connsiteX2" fmla="*/ 5901848 w 6098200"/>
              <a:gd name="connsiteY2" fmla="*/ 284685 h 284685"/>
              <a:gd name="connsiteX3" fmla="*/ 1532643 w 6098200"/>
              <a:gd name="connsiteY3" fmla="*/ 251971 h 284685"/>
              <a:gd name="connsiteX4" fmla="*/ 0 w 6098200"/>
              <a:gd name="connsiteY4" fmla="*/ 4675 h 284685"/>
              <a:gd name="connsiteX0" fmla="*/ 0 w 6098198"/>
              <a:gd name="connsiteY0" fmla="*/ 4675 h 285480"/>
              <a:gd name="connsiteX1" fmla="*/ 6098199 w 6098198"/>
              <a:gd name="connsiteY1" fmla="*/ 0 h 285480"/>
              <a:gd name="connsiteX2" fmla="*/ 5925564 w 6098198"/>
              <a:gd name="connsiteY2" fmla="*/ 285480 h 285480"/>
              <a:gd name="connsiteX3" fmla="*/ 1532643 w 6098198"/>
              <a:gd name="connsiteY3" fmla="*/ 251971 h 285480"/>
              <a:gd name="connsiteX4" fmla="*/ 0 w 6098198"/>
              <a:gd name="connsiteY4" fmla="*/ 4675 h 285480"/>
              <a:gd name="connsiteX0" fmla="*/ 0 w 6254551"/>
              <a:gd name="connsiteY0" fmla="*/ 0 h 994619"/>
              <a:gd name="connsiteX1" fmla="*/ 6254551 w 6254551"/>
              <a:gd name="connsiteY1" fmla="*/ 709139 h 994619"/>
              <a:gd name="connsiteX2" fmla="*/ 6081916 w 6254551"/>
              <a:gd name="connsiteY2" fmla="*/ 994619 h 994619"/>
              <a:gd name="connsiteX3" fmla="*/ 1688995 w 6254551"/>
              <a:gd name="connsiteY3" fmla="*/ 961110 h 994619"/>
              <a:gd name="connsiteX4" fmla="*/ 0 w 6254551"/>
              <a:gd name="connsiteY4" fmla="*/ 0 h 994619"/>
              <a:gd name="connsiteX0" fmla="*/ 0 w 6254551"/>
              <a:gd name="connsiteY0" fmla="*/ 0 h 994619"/>
              <a:gd name="connsiteX1" fmla="*/ 6254551 w 6254551"/>
              <a:gd name="connsiteY1" fmla="*/ 709139 h 994619"/>
              <a:gd name="connsiteX2" fmla="*/ 6081916 w 6254551"/>
              <a:gd name="connsiteY2" fmla="*/ 994619 h 994619"/>
              <a:gd name="connsiteX3" fmla="*/ 984361 w 6254551"/>
              <a:gd name="connsiteY3" fmla="*/ 309351 h 994619"/>
              <a:gd name="connsiteX4" fmla="*/ 0 w 6254551"/>
              <a:gd name="connsiteY4" fmla="*/ 0 h 994619"/>
              <a:gd name="connsiteX0" fmla="*/ 0 w 6254551"/>
              <a:gd name="connsiteY0" fmla="*/ 0 h 824050"/>
              <a:gd name="connsiteX1" fmla="*/ 6254551 w 6254551"/>
              <a:gd name="connsiteY1" fmla="*/ 709139 h 824050"/>
              <a:gd name="connsiteX2" fmla="*/ 6252380 w 6254551"/>
              <a:gd name="connsiteY2" fmla="*/ 824050 h 824050"/>
              <a:gd name="connsiteX3" fmla="*/ 984361 w 6254551"/>
              <a:gd name="connsiteY3" fmla="*/ 309351 h 824050"/>
              <a:gd name="connsiteX4" fmla="*/ 0 w 6254551"/>
              <a:gd name="connsiteY4" fmla="*/ 0 h 824050"/>
              <a:gd name="connsiteX0" fmla="*/ 0 w 6254551"/>
              <a:gd name="connsiteY0" fmla="*/ 0 h 824050"/>
              <a:gd name="connsiteX1" fmla="*/ 6254551 w 6254551"/>
              <a:gd name="connsiteY1" fmla="*/ 709139 h 824050"/>
              <a:gd name="connsiteX2" fmla="*/ 6252380 w 6254551"/>
              <a:gd name="connsiteY2" fmla="*/ 824050 h 824050"/>
              <a:gd name="connsiteX3" fmla="*/ 1036209 w 6254551"/>
              <a:gd name="connsiteY3" fmla="*/ 222090 h 824050"/>
              <a:gd name="connsiteX4" fmla="*/ 0 w 6254551"/>
              <a:gd name="connsiteY4" fmla="*/ 0 h 824050"/>
              <a:gd name="connsiteX0" fmla="*/ 0 w 5642185"/>
              <a:gd name="connsiteY0" fmla="*/ 0 h 668305"/>
              <a:gd name="connsiteX1" fmla="*/ 5642185 w 5642185"/>
              <a:gd name="connsiteY1" fmla="*/ 553394 h 668305"/>
              <a:gd name="connsiteX2" fmla="*/ 5640014 w 5642185"/>
              <a:gd name="connsiteY2" fmla="*/ 668305 h 668305"/>
              <a:gd name="connsiteX3" fmla="*/ 423843 w 5642185"/>
              <a:gd name="connsiteY3" fmla="*/ 66345 h 668305"/>
              <a:gd name="connsiteX4" fmla="*/ 0 w 5642185"/>
              <a:gd name="connsiteY4" fmla="*/ 0 h 668305"/>
              <a:gd name="connsiteX0" fmla="*/ 0 w 5642185"/>
              <a:gd name="connsiteY0" fmla="*/ 0 h 668305"/>
              <a:gd name="connsiteX1" fmla="*/ 5642185 w 5642185"/>
              <a:gd name="connsiteY1" fmla="*/ 553394 h 668305"/>
              <a:gd name="connsiteX2" fmla="*/ 5640014 w 5642185"/>
              <a:gd name="connsiteY2" fmla="*/ 668305 h 668305"/>
              <a:gd name="connsiteX3" fmla="*/ 409066 w 5642185"/>
              <a:gd name="connsiteY3" fmla="*/ 137734 h 668305"/>
              <a:gd name="connsiteX4" fmla="*/ 0 w 5642185"/>
              <a:gd name="connsiteY4" fmla="*/ 0 h 668305"/>
              <a:gd name="connsiteX0" fmla="*/ 0 w 5642185"/>
              <a:gd name="connsiteY0" fmla="*/ 0 h 662222"/>
              <a:gd name="connsiteX1" fmla="*/ 5642185 w 5642185"/>
              <a:gd name="connsiteY1" fmla="*/ 553394 h 662222"/>
              <a:gd name="connsiteX2" fmla="*/ 5560697 w 5642185"/>
              <a:gd name="connsiteY2" fmla="*/ 662222 h 662222"/>
              <a:gd name="connsiteX3" fmla="*/ 409066 w 5642185"/>
              <a:gd name="connsiteY3" fmla="*/ 137734 h 662222"/>
              <a:gd name="connsiteX4" fmla="*/ 0 w 5642185"/>
              <a:gd name="connsiteY4" fmla="*/ 0 h 66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85" h="662222">
                <a:moveTo>
                  <a:pt x="0" y="0"/>
                </a:moveTo>
                <a:lnTo>
                  <a:pt x="5642185" y="553394"/>
                </a:lnTo>
                <a:cubicBezTo>
                  <a:pt x="5641461" y="591698"/>
                  <a:pt x="5561421" y="623918"/>
                  <a:pt x="5560697" y="662222"/>
                </a:cubicBezTo>
                <a:lnTo>
                  <a:pt x="409066" y="137734"/>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ítulo 1"/>
          <p:cNvSpPr>
            <a:spLocks noGrp="1"/>
          </p:cNvSpPr>
          <p:nvPr>
            <p:ph type="title" hasCustomPrompt="1"/>
          </p:nvPr>
        </p:nvSpPr>
        <p:spPr>
          <a:xfrm>
            <a:off x="1122218" y="531605"/>
            <a:ext cx="10268594" cy="506248"/>
          </a:xfrm>
        </p:spPr>
        <p:txBody>
          <a:bodyPr>
            <a:normAutofit/>
          </a:bodyPr>
          <a:lstStyle>
            <a:lvl1pPr algn="ctr">
              <a:defRPr sz="2800" baseline="0">
                <a:solidFill>
                  <a:srgbClr val="4D060A"/>
                </a:solidFill>
                <a:latin typeface="Arial Black" panose="020B0A04020102020204" pitchFamily="34" charset="0"/>
              </a:defRPr>
            </a:lvl1pPr>
          </a:lstStyle>
          <a:p>
            <a:r>
              <a:rPr lang="es-ES" dirty="0"/>
              <a:t>Título del Capítulo</a:t>
            </a:r>
            <a:endParaRPr lang="en-US" dirty="0"/>
          </a:p>
        </p:txBody>
      </p:sp>
      <p:sp>
        <p:nvSpPr>
          <p:cNvPr id="17" name="Marcador de texto 2"/>
          <p:cNvSpPr>
            <a:spLocks noGrp="1"/>
          </p:cNvSpPr>
          <p:nvPr>
            <p:ph idx="1" hasCustomPrompt="1"/>
          </p:nvPr>
        </p:nvSpPr>
        <p:spPr>
          <a:xfrm>
            <a:off x="401781" y="1391658"/>
            <a:ext cx="6206837" cy="4870597"/>
          </a:xfrm>
          <a:prstGeom prst="rect">
            <a:avLst/>
          </a:prstGeom>
        </p:spPr>
        <p:txBody>
          <a:bodyPr vert="horz" lIns="91440" tIns="45720" rIns="91440" bIns="45720" rtlCol="0">
            <a:normAutofit/>
          </a:bodyPr>
          <a:lstStyle>
            <a:lvl1pPr>
              <a:defRPr sz="2400" baseline="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s-ES" dirty="0"/>
              <a:t>Ingrese el contenido del tema</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8" name="Marcador de posición de imagen 2"/>
          <p:cNvSpPr>
            <a:spLocks noGrp="1"/>
          </p:cNvSpPr>
          <p:nvPr>
            <p:ph type="pic" idx="10"/>
          </p:nvPr>
        </p:nvSpPr>
        <p:spPr>
          <a:xfrm>
            <a:off x="6932024" y="1391657"/>
            <a:ext cx="4775066" cy="4870597"/>
          </a:xfrm>
          <a:prstGeom prst="rect">
            <a:avLst/>
          </a:prstGeom>
        </p:spPr>
        <p:txBody>
          <a:bodyPr>
            <a:normAutofit/>
          </a:bodyPr>
          <a:lstStyle>
            <a:lvl1pPr marL="0" indent="0" algn="ctr">
              <a:buNone/>
              <a:defRPr sz="1400" baseline="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MX" dirty="0"/>
          </a:p>
          <a:p>
            <a:r>
              <a:rPr lang="es-MX" dirty="0"/>
              <a:t>Insertar Imágenes / Gráficos</a:t>
            </a:r>
            <a:endParaRPr lang="en-US" dirty="0"/>
          </a:p>
        </p:txBody>
      </p:sp>
    </p:spTree>
    <p:extLst>
      <p:ext uri="{BB962C8B-B14F-4D97-AF65-F5344CB8AC3E}">
        <p14:creationId xmlns:p14="http://schemas.microsoft.com/office/powerpoint/2010/main" val="127043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p:cNvSpPr/>
          <p:nvPr userDrawn="1"/>
        </p:nvSpPr>
        <p:spPr>
          <a:xfrm>
            <a:off x="10266218" y="137968"/>
            <a:ext cx="1925782" cy="152977"/>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7"/>
          <p:cNvSpPr/>
          <p:nvPr userDrawn="1"/>
        </p:nvSpPr>
        <p:spPr>
          <a:xfrm>
            <a:off x="9490364" y="0"/>
            <a:ext cx="2701636" cy="151823"/>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520" h="177800">
                <a:moveTo>
                  <a:pt x="0" y="0"/>
                </a:moveTo>
                <a:lnTo>
                  <a:pt x="7589520" y="0"/>
                </a:lnTo>
                <a:lnTo>
                  <a:pt x="7589520" y="167640"/>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p:cNvSpPr/>
          <p:nvPr userDrawn="1"/>
        </p:nvSpPr>
        <p:spPr>
          <a:xfrm>
            <a:off x="1" y="0"/>
            <a:ext cx="9286240" cy="6858000"/>
          </a:xfrm>
          <a:custGeom>
            <a:avLst/>
            <a:gdLst>
              <a:gd name="connsiteX0" fmla="*/ 0 w 7800109"/>
              <a:gd name="connsiteY0" fmla="*/ 0 h 6858000"/>
              <a:gd name="connsiteX1" fmla="*/ 7800109 w 7800109"/>
              <a:gd name="connsiteY1" fmla="*/ 0 h 6858000"/>
              <a:gd name="connsiteX2" fmla="*/ 7800109 w 7800109"/>
              <a:gd name="connsiteY2" fmla="*/ 6858000 h 6858000"/>
              <a:gd name="connsiteX3" fmla="*/ 0 w 7800109"/>
              <a:gd name="connsiteY3" fmla="*/ 6858000 h 6858000"/>
              <a:gd name="connsiteX4" fmla="*/ 0 w 7800109"/>
              <a:gd name="connsiteY4" fmla="*/ 0 h 6858000"/>
              <a:gd name="connsiteX0" fmla="*/ 0 w 7800109"/>
              <a:gd name="connsiteY0" fmla="*/ 0 h 6858000"/>
              <a:gd name="connsiteX1" fmla="*/ 3131127 w 7800109"/>
              <a:gd name="connsiteY1" fmla="*/ 0 h 6858000"/>
              <a:gd name="connsiteX2" fmla="*/ 7800109 w 7800109"/>
              <a:gd name="connsiteY2" fmla="*/ 0 h 6858000"/>
              <a:gd name="connsiteX3" fmla="*/ 7800109 w 7800109"/>
              <a:gd name="connsiteY3" fmla="*/ 6858000 h 6858000"/>
              <a:gd name="connsiteX4" fmla="*/ 0 w 7800109"/>
              <a:gd name="connsiteY4" fmla="*/ 6858000 h 6858000"/>
              <a:gd name="connsiteX5" fmla="*/ 0 w 7800109"/>
              <a:gd name="connsiteY5" fmla="*/ 0 h 6858000"/>
              <a:gd name="connsiteX0" fmla="*/ 0 w 7800109"/>
              <a:gd name="connsiteY0" fmla="*/ 0 h 6858000"/>
              <a:gd name="connsiteX1" fmla="*/ 3131127 w 7800109"/>
              <a:gd name="connsiteY1" fmla="*/ 0 h 6858000"/>
              <a:gd name="connsiteX2" fmla="*/ 7800109 w 7800109"/>
              <a:gd name="connsiteY2" fmla="*/ 6858000 h 6858000"/>
              <a:gd name="connsiteX3" fmla="*/ 0 w 7800109"/>
              <a:gd name="connsiteY3" fmla="*/ 6858000 h 6858000"/>
              <a:gd name="connsiteX4" fmla="*/ 0 w 780010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109" h="6858000">
                <a:moveTo>
                  <a:pt x="0" y="0"/>
                </a:moveTo>
                <a:lnTo>
                  <a:pt x="3131127" y="0"/>
                </a:lnTo>
                <a:lnTo>
                  <a:pt x="7800109" y="6858000"/>
                </a:lnTo>
                <a:lnTo>
                  <a:pt x="0" y="6858000"/>
                </a:lnTo>
                <a:lnTo>
                  <a:pt x="0" y="0"/>
                </a:lnTo>
                <a:close/>
              </a:path>
            </a:pathLst>
          </a:custGeom>
          <a:solidFill>
            <a:srgbClr val="4D060A">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o 28"/>
          <p:cNvGrpSpPr/>
          <p:nvPr userDrawn="1"/>
        </p:nvGrpSpPr>
        <p:grpSpPr>
          <a:xfrm>
            <a:off x="4542455" y="-382396"/>
            <a:ext cx="307088" cy="2710982"/>
            <a:chOff x="4542455" y="-382396"/>
            <a:chExt cx="307088" cy="2710982"/>
          </a:xfrm>
        </p:grpSpPr>
        <p:sp>
          <p:nvSpPr>
            <p:cNvPr id="24" name="Rectángulo 7"/>
            <p:cNvSpPr/>
            <p:nvPr userDrawn="1"/>
          </p:nvSpPr>
          <p:spPr>
            <a:xfrm rot="13846683" flipV="1">
              <a:off x="3318200" y="841859"/>
              <a:ext cx="2710982" cy="262471"/>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 name="connsiteX0" fmla="*/ 0 w 7589520"/>
                <a:gd name="connsiteY0" fmla="*/ 0 h 177800"/>
                <a:gd name="connsiteX1" fmla="*/ 6992084 w 7589520"/>
                <a:gd name="connsiteY1" fmla="*/ 1121 h 177800"/>
                <a:gd name="connsiteX2" fmla="*/ 7589520 w 7589520"/>
                <a:gd name="connsiteY2" fmla="*/ 0 h 177800"/>
                <a:gd name="connsiteX3" fmla="*/ 7589520 w 7589520"/>
                <a:gd name="connsiteY3" fmla="*/ 167640 h 177800"/>
                <a:gd name="connsiteX4" fmla="*/ 426720 w 7589520"/>
                <a:gd name="connsiteY4" fmla="*/ 177800 h 177800"/>
                <a:gd name="connsiteX5" fmla="*/ 0 w 7589520"/>
                <a:gd name="connsiteY5" fmla="*/ 0 h 177800"/>
                <a:gd name="connsiteX0" fmla="*/ 0 w 7589520"/>
                <a:gd name="connsiteY0" fmla="*/ 0 h 177800"/>
                <a:gd name="connsiteX1" fmla="*/ 6992084 w 7589520"/>
                <a:gd name="connsiteY1" fmla="*/ 1121 h 177800"/>
                <a:gd name="connsiteX2" fmla="*/ 7589520 w 7589520"/>
                <a:gd name="connsiteY2" fmla="*/ 167640 h 177800"/>
                <a:gd name="connsiteX3" fmla="*/ 426720 w 7589520"/>
                <a:gd name="connsiteY3" fmla="*/ 177800 h 177800"/>
                <a:gd name="connsiteX4" fmla="*/ 0 w 7589520"/>
                <a:gd name="connsiteY4" fmla="*/ 0 h 177800"/>
                <a:gd name="connsiteX0" fmla="*/ 0 w 7615775"/>
                <a:gd name="connsiteY0" fmla="*/ 0 h 177800"/>
                <a:gd name="connsiteX1" fmla="*/ 6992084 w 7615775"/>
                <a:gd name="connsiteY1" fmla="*/ 1121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30494 w 7615775"/>
                <a:gd name="connsiteY1" fmla="*/ 224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59090 w 7615775"/>
                <a:gd name="connsiteY1" fmla="*/ 4590 h 177800"/>
                <a:gd name="connsiteX2" fmla="*/ 7615776 w 7615775"/>
                <a:gd name="connsiteY2" fmla="*/ 168888 h 177800"/>
                <a:gd name="connsiteX3" fmla="*/ 426720 w 7615775"/>
                <a:gd name="connsiteY3" fmla="*/ 177800 h 177800"/>
                <a:gd name="connsiteX4" fmla="*/ 0 w 7615775"/>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775" h="177800">
                  <a:moveTo>
                    <a:pt x="0" y="0"/>
                  </a:moveTo>
                  <a:lnTo>
                    <a:pt x="7059090" y="4590"/>
                  </a:lnTo>
                  <a:lnTo>
                    <a:pt x="7615776" y="168888"/>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ángulo 7"/>
            <p:cNvSpPr/>
            <p:nvPr userDrawn="1"/>
          </p:nvSpPr>
          <p:spPr>
            <a:xfrm rot="13846683" flipV="1">
              <a:off x="3793874" y="507240"/>
              <a:ext cx="1853226" cy="258113"/>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 name="connsiteX0" fmla="*/ 0 w 7589520"/>
                <a:gd name="connsiteY0" fmla="*/ 0 h 177800"/>
                <a:gd name="connsiteX1" fmla="*/ 6992084 w 7589520"/>
                <a:gd name="connsiteY1" fmla="*/ 1121 h 177800"/>
                <a:gd name="connsiteX2" fmla="*/ 7589520 w 7589520"/>
                <a:gd name="connsiteY2" fmla="*/ 0 h 177800"/>
                <a:gd name="connsiteX3" fmla="*/ 7589520 w 7589520"/>
                <a:gd name="connsiteY3" fmla="*/ 167640 h 177800"/>
                <a:gd name="connsiteX4" fmla="*/ 426720 w 7589520"/>
                <a:gd name="connsiteY4" fmla="*/ 177800 h 177800"/>
                <a:gd name="connsiteX5" fmla="*/ 0 w 7589520"/>
                <a:gd name="connsiteY5" fmla="*/ 0 h 177800"/>
                <a:gd name="connsiteX0" fmla="*/ 0 w 7589520"/>
                <a:gd name="connsiteY0" fmla="*/ 0 h 177800"/>
                <a:gd name="connsiteX1" fmla="*/ 6992084 w 7589520"/>
                <a:gd name="connsiteY1" fmla="*/ 1121 h 177800"/>
                <a:gd name="connsiteX2" fmla="*/ 7589520 w 7589520"/>
                <a:gd name="connsiteY2" fmla="*/ 167640 h 177800"/>
                <a:gd name="connsiteX3" fmla="*/ 426720 w 7589520"/>
                <a:gd name="connsiteY3" fmla="*/ 177800 h 177800"/>
                <a:gd name="connsiteX4" fmla="*/ 0 w 7589520"/>
                <a:gd name="connsiteY4" fmla="*/ 0 h 177800"/>
                <a:gd name="connsiteX0" fmla="*/ 0 w 7615775"/>
                <a:gd name="connsiteY0" fmla="*/ 0 h 177800"/>
                <a:gd name="connsiteX1" fmla="*/ 6992084 w 7615775"/>
                <a:gd name="connsiteY1" fmla="*/ 1121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30494 w 7615775"/>
                <a:gd name="connsiteY1" fmla="*/ 224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59090 w 7615775"/>
                <a:gd name="connsiteY1" fmla="*/ 4590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3392 h 181192"/>
                <a:gd name="connsiteX1" fmla="*/ 2409635 w 7615775"/>
                <a:gd name="connsiteY1" fmla="*/ 0 h 181192"/>
                <a:gd name="connsiteX2" fmla="*/ 7059090 w 7615775"/>
                <a:gd name="connsiteY2" fmla="*/ 7982 h 181192"/>
                <a:gd name="connsiteX3" fmla="*/ 7615776 w 7615775"/>
                <a:gd name="connsiteY3" fmla="*/ 172280 h 181192"/>
                <a:gd name="connsiteX4" fmla="*/ 426720 w 7615775"/>
                <a:gd name="connsiteY4" fmla="*/ 181192 h 181192"/>
                <a:gd name="connsiteX5" fmla="*/ 0 w 7615775"/>
                <a:gd name="connsiteY5" fmla="*/ 3392 h 181192"/>
                <a:gd name="connsiteX0" fmla="*/ 0 w 7615775"/>
                <a:gd name="connsiteY0" fmla="*/ 3392 h 181192"/>
                <a:gd name="connsiteX1" fmla="*/ 2409635 w 7615775"/>
                <a:gd name="connsiteY1" fmla="*/ 0 h 181192"/>
                <a:gd name="connsiteX2" fmla="*/ 7059090 w 7615775"/>
                <a:gd name="connsiteY2" fmla="*/ 7982 h 181192"/>
                <a:gd name="connsiteX3" fmla="*/ 7615776 w 7615775"/>
                <a:gd name="connsiteY3" fmla="*/ 172280 h 181192"/>
                <a:gd name="connsiteX4" fmla="*/ 2960031 w 7615775"/>
                <a:gd name="connsiteY4" fmla="*/ 174848 h 181192"/>
                <a:gd name="connsiteX5" fmla="*/ 426720 w 7615775"/>
                <a:gd name="connsiteY5" fmla="*/ 181192 h 181192"/>
                <a:gd name="connsiteX6" fmla="*/ 0 w 7615775"/>
                <a:gd name="connsiteY6" fmla="*/ 3392 h 181192"/>
                <a:gd name="connsiteX0" fmla="*/ 0 w 7615775"/>
                <a:gd name="connsiteY0" fmla="*/ 3392 h 174848"/>
                <a:gd name="connsiteX1" fmla="*/ 2409635 w 7615775"/>
                <a:gd name="connsiteY1" fmla="*/ 0 h 174848"/>
                <a:gd name="connsiteX2" fmla="*/ 7059090 w 7615775"/>
                <a:gd name="connsiteY2" fmla="*/ 7982 h 174848"/>
                <a:gd name="connsiteX3" fmla="*/ 7615776 w 7615775"/>
                <a:gd name="connsiteY3" fmla="*/ 172280 h 174848"/>
                <a:gd name="connsiteX4" fmla="*/ 2960031 w 7615775"/>
                <a:gd name="connsiteY4" fmla="*/ 174848 h 174848"/>
                <a:gd name="connsiteX5" fmla="*/ 0 w 7615775"/>
                <a:gd name="connsiteY5" fmla="*/ 3392 h 174848"/>
                <a:gd name="connsiteX0" fmla="*/ 550396 w 5206140"/>
                <a:gd name="connsiteY0" fmla="*/ 174848 h 174848"/>
                <a:gd name="connsiteX1" fmla="*/ 0 w 5206140"/>
                <a:gd name="connsiteY1" fmla="*/ 0 h 174848"/>
                <a:gd name="connsiteX2" fmla="*/ 4649455 w 5206140"/>
                <a:gd name="connsiteY2" fmla="*/ 7982 h 174848"/>
                <a:gd name="connsiteX3" fmla="*/ 5206141 w 5206140"/>
                <a:gd name="connsiteY3" fmla="*/ 172280 h 174848"/>
                <a:gd name="connsiteX4" fmla="*/ 550396 w 5206140"/>
                <a:gd name="connsiteY4" fmla="*/ 174848 h 17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140" h="174848">
                  <a:moveTo>
                    <a:pt x="550396" y="174848"/>
                  </a:moveTo>
                  <a:lnTo>
                    <a:pt x="0" y="0"/>
                  </a:lnTo>
                  <a:lnTo>
                    <a:pt x="4649455" y="7982"/>
                  </a:lnTo>
                  <a:lnTo>
                    <a:pt x="5206141" y="172280"/>
                  </a:lnTo>
                  <a:lnTo>
                    <a:pt x="550396" y="174848"/>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upo 34"/>
          <p:cNvGrpSpPr/>
          <p:nvPr userDrawn="1"/>
        </p:nvGrpSpPr>
        <p:grpSpPr>
          <a:xfrm>
            <a:off x="8508831" y="4523082"/>
            <a:ext cx="817000" cy="2710982"/>
            <a:chOff x="8508831" y="4523082"/>
            <a:chExt cx="817000" cy="2710982"/>
          </a:xfrm>
        </p:grpSpPr>
        <p:sp>
          <p:nvSpPr>
            <p:cNvPr id="32" name="Rectángulo 7"/>
            <p:cNvSpPr/>
            <p:nvPr userDrawn="1"/>
          </p:nvSpPr>
          <p:spPr>
            <a:xfrm rot="13846683" flipH="1">
              <a:off x="8270162" y="6083146"/>
              <a:ext cx="1853226" cy="258113"/>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 name="connsiteX0" fmla="*/ 0 w 7589520"/>
                <a:gd name="connsiteY0" fmla="*/ 0 h 177800"/>
                <a:gd name="connsiteX1" fmla="*/ 6992084 w 7589520"/>
                <a:gd name="connsiteY1" fmla="*/ 1121 h 177800"/>
                <a:gd name="connsiteX2" fmla="*/ 7589520 w 7589520"/>
                <a:gd name="connsiteY2" fmla="*/ 0 h 177800"/>
                <a:gd name="connsiteX3" fmla="*/ 7589520 w 7589520"/>
                <a:gd name="connsiteY3" fmla="*/ 167640 h 177800"/>
                <a:gd name="connsiteX4" fmla="*/ 426720 w 7589520"/>
                <a:gd name="connsiteY4" fmla="*/ 177800 h 177800"/>
                <a:gd name="connsiteX5" fmla="*/ 0 w 7589520"/>
                <a:gd name="connsiteY5" fmla="*/ 0 h 177800"/>
                <a:gd name="connsiteX0" fmla="*/ 0 w 7589520"/>
                <a:gd name="connsiteY0" fmla="*/ 0 h 177800"/>
                <a:gd name="connsiteX1" fmla="*/ 6992084 w 7589520"/>
                <a:gd name="connsiteY1" fmla="*/ 1121 h 177800"/>
                <a:gd name="connsiteX2" fmla="*/ 7589520 w 7589520"/>
                <a:gd name="connsiteY2" fmla="*/ 167640 h 177800"/>
                <a:gd name="connsiteX3" fmla="*/ 426720 w 7589520"/>
                <a:gd name="connsiteY3" fmla="*/ 177800 h 177800"/>
                <a:gd name="connsiteX4" fmla="*/ 0 w 7589520"/>
                <a:gd name="connsiteY4" fmla="*/ 0 h 177800"/>
                <a:gd name="connsiteX0" fmla="*/ 0 w 7615775"/>
                <a:gd name="connsiteY0" fmla="*/ 0 h 177800"/>
                <a:gd name="connsiteX1" fmla="*/ 6992084 w 7615775"/>
                <a:gd name="connsiteY1" fmla="*/ 1121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30494 w 7615775"/>
                <a:gd name="connsiteY1" fmla="*/ 224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59090 w 7615775"/>
                <a:gd name="connsiteY1" fmla="*/ 4590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3392 h 181192"/>
                <a:gd name="connsiteX1" fmla="*/ 2409635 w 7615775"/>
                <a:gd name="connsiteY1" fmla="*/ 0 h 181192"/>
                <a:gd name="connsiteX2" fmla="*/ 7059090 w 7615775"/>
                <a:gd name="connsiteY2" fmla="*/ 7982 h 181192"/>
                <a:gd name="connsiteX3" fmla="*/ 7615776 w 7615775"/>
                <a:gd name="connsiteY3" fmla="*/ 172280 h 181192"/>
                <a:gd name="connsiteX4" fmla="*/ 426720 w 7615775"/>
                <a:gd name="connsiteY4" fmla="*/ 181192 h 181192"/>
                <a:gd name="connsiteX5" fmla="*/ 0 w 7615775"/>
                <a:gd name="connsiteY5" fmla="*/ 3392 h 181192"/>
                <a:gd name="connsiteX0" fmla="*/ 0 w 7615775"/>
                <a:gd name="connsiteY0" fmla="*/ 3392 h 181192"/>
                <a:gd name="connsiteX1" fmla="*/ 2409635 w 7615775"/>
                <a:gd name="connsiteY1" fmla="*/ 0 h 181192"/>
                <a:gd name="connsiteX2" fmla="*/ 7059090 w 7615775"/>
                <a:gd name="connsiteY2" fmla="*/ 7982 h 181192"/>
                <a:gd name="connsiteX3" fmla="*/ 7615776 w 7615775"/>
                <a:gd name="connsiteY3" fmla="*/ 172280 h 181192"/>
                <a:gd name="connsiteX4" fmla="*/ 2960031 w 7615775"/>
                <a:gd name="connsiteY4" fmla="*/ 174848 h 181192"/>
                <a:gd name="connsiteX5" fmla="*/ 426720 w 7615775"/>
                <a:gd name="connsiteY5" fmla="*/ 181192 h 181192"/>
                <a:gd name="connsiteX6" fmla="*/ 0 w 7615775"/>
                <a:gd name="connsiteY6" fmla="*/ 3392 h 181192"/>
                <a:gd name="connsiteX0" fmla="*/ 0 w 7615775"/>
                <a:gd name="connsiteY0" fmla="*/ 3392 h 174848"/>
                <a:gd name="connsiteX1" fmla="*/ 2409635 w 7615775"/>
                <a:gd name="connsiteY1" fmla="*/ 0 h 174848"/>
                <a:gd name="connsiteX2" fmla="*/ 7059090 w 7615775"/>
                <a:gd name="connsiteY2" fmla="*/ 7982 h 174848"/>
                <a:gd name="connsiteX3" fmla="*/ 7615776 w 7615775"/>
                <a:gd name="connsiteY3" fmla="*/ 172280 h 174848"/>
                <a:gd name="connsiteX4" fmla="*/ 2960031 w 7615775"/>
                <a:gd name="connsiteY4" fmla="*/ 174848 h 174848"/>
                <a:gd name="connsiteX5" fmla="*/ 0 w 7615775"/>
                <a:gd name="connsiteY5" fmla="*/ 3392 h 174848"/>
                <a:gd name="connsiteX0" fmla="*/ 550396 w 5206140"/>
                <a:gd name="connsiteY0" fmla="*/ 174848 h 174848"/>
                <a:gd name="connsiteX1" fmla="*/ 0 w 5206140"/>
                <a:gd name="connsiteY1" fmla="*/ 0 h 174848"/>
                <a:gd name="connsiteX2" fmla="*/ 4649455 w 5206140"/>
                <a:gd name="connsiteY2" fmla="*/ 7982 h 174848"/>
                <a:gd name="connsiteX3" fmla="*/ 5206141 w 5206140"/>
                <a:gd name="connsiteY3" fmla="*/ 172280 h 174848"/>
                <a:gd name="connsiteX4" fmla="*/ 550396 w 5206140"/>
                <a:gd name="connsiteY4" fmla="*/ 174848 h 17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140" h="174848">
                  <a:moveTo>
                    <a:pt x="550396" y="174848"/>
                  </a:moveTo>
                  <a:lnTo>
                    <a:pt x="0" y="0"/>
                  </a:lnTo>
                  <a:lnTo>
                    <a:pt x="4649455" y="7982"/>
                  </a:lnTo>
                  <a:lnTo>
                    <a:pt x="5206141" y="172280"/>
                  </a:lnTo>
                  <a:lnTo>
                    <a:pt x="550396" y="174848"/>
                  </a:lnTo>
                  <a:close/>
                </a:path>
              </a:pathLst>
            </a:custGeom>
            <a:solidFill>
              <a:srgbClr val="4D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7"/>
            <p:cNvSpPr/>
            <p:nvPr userDrawn="1"/>
          </p:nvSpPr>
          <p:spPr>
            <a:xfrm rot="13846683" flipH="1">
              <a:off x="7284576" y="5747337"/>
              <a:ext cx="2710982" cy="262471"/>
            </a:xfrm>
            <a:custGeom>
              <a:avLst/>
              <a:gdLst>
                <a:gd name="connsiteX0" fmla="*/ 0 w 7589520"/>
                <a:gd name="connsiteY0" fmla="*/ 0 h 167640"/>
                <a:gd name="connsiteX1" fmla="*/ 7589520 w 7589520"/>
                <a:gd name="connsiteY1" fmla="*/ 0 h 167640"/>
                <a:gd name="connsiteX2" fmla="*/ 7589520 w 7589520"/>
                <a:gd name="connsiteY2" fmla="*/ 167640 h 167640"/>
                <a:gd name="connsiteX3" fmla="*/ 0 w 7589520"/>
                <a:gd name="connsiteY3" fmla="*/ 167640 h 167640"/>
                <a:gd name="connsiteX4" fmla="*/ 0 w 7589520"/>
                <a:gd name="connsiteY4" fmla="*/ 0 h 167640"/>
                <a:gd name="connsiteX0" fmla="*/ 0 w 7589520"/>
                <a:gd name="connsiteY0" fmla="*/ 0 h 177800"/>
                <a:gd name="connsiteX1" fmla="*/ 7589520 w 7589520"/>
                <a:gd name="connsiteY1" fmla="*/ 0 h 177800"/>
                <a:gd name="connsiteX2" fmla="*/ 7589520 w 7589520"/>
                <a:gd name="connsiteY2" fmla="*/ 167640 h 177800"/>
                <a:gd name="connsiteX3" fmla="*/ 426720 w 7589520"/>
                <a:gd name="connsiteY3" fmla="*/ 177800 h 177800"/>
                <a:gd name="connsiteX4" fmla="*/ 0 w 7589520"/>
                <a:gd name="connsiteY4" fmla="*/ 0 h 177800"/>
                <a:gd name="connsiteX0" fmla="*/ 0 w 7589520"/>
                <a:gd name="connsiteY0" fmla="*/ 0 h 177800"/>
                <a:gd name="connsiteX1" fmla="*/ 6992084 w 7589520"/>
                <a:gd name="connsiteY1" fmla="*/ 1121 h 177800"/>
                <a:gd name="connsiteX2" fmla="*/ 7589520 w 7589520"/>
                <a:gd name="connsiteY2" fmla="*/ 0 h 177800"/>
                <a:gd name="connsiteX3" fmla="*/ 7589520 w 7589520"/>
                <a:gd name="connsiteY3" fmla="*/ 167640 h 177800"/>
                <a:gd name="connsiteX4" fmla="*/ 426720 w 7589520"/>
                <a:gd name="connsiteY4" fmla="*/ 177800 h 177800"/>
                <a:gd name="connsiteX5" fmla="*/ 0 w 7589520"/>
                <a:gd name="connsiteY5" fmla="*/ 0 h 177800"/>
                <a:gd name="connsiteX0" fmla="*/ 0 w 7589520"/>
                <a:gd name="connsiteY0" fmla="*/ 0 h 177800"/>
                <a:gd name="connsiteX1" fmla="*/ 6992084 w 7589520"/>
                <a:gd name="connsiteY1" fmla="*/ 1121 h 177800"/>
                <a:gd name="connsiteX2" fmla="*/ 7589520 w 7589520"/>
                <a:gd name="connsiteY2" fmla="*/ 167640 h 177800"/>
                <a:gd name="connsiteX3" fmla="*/ 426720 w 7589520"/>
                <a:gd name="connsiteY3" fmla="*/ 177800 h 177800"/>
                <a:gd name="connsiteX4" fmla="*/ 0 w 7589520"/>
                <a:gd name="connsiteY4" fmla="*/ 0 h 177800"/>
                <a:gd name="connsiteX0" fmla="*/ 0 w 7615775"/>
                <a:gd name="connsiteY0" fmla="*/ 0 h 177800"/>
                <a:gd name="connsiteX1" fmla="*/ 6992084 w 7615775"/>
                <a:gd name="connsiteY1" fmla="*/ 1121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30494 w 7615775"/>
                <a:gd name="connsiteY1" fmla="*/ 224 h 177800"/>
                <a:gd name="connsiteX2" fmla="*/ 7615776 w 7615775"/>
                <a:gd name="connsiteY2" fmla="*/ 168888 h 177800"/>
                <a:gd name="connsiteX3" fmla="*/ 426720 w 7615775"/>
                <a:gd name="connsiteY3" fmla="*/ 177800 h 177800"/>
                <a:gd name="connsiteX4" fmla="*/ 0 w 7615775"/>
                <a:gd name="connsiteY4" fmla="*/ 0 h 177800"/>
                <a:gd name="connsiteX0" fmla="*/ 0 w 7615775"/>
                <a:gd name="connsiteY0" fmla="*/ 0 h 177800"/>
                <a:gd name="connsiteX1" fmla="*/ 7059090 w 7615775"/>
                <a:gd name="connsiteY1" fmla="*/ 4590 h 177800"/>
                <a:gd name="connsiteX2" fmla="*/ 7615776 w 7615775"/>
                <a:gd name="connsiteY2" fmla="*/ 168888 h 177800"/>
                <a:gd name="connsiteX3" fmla="*/ 426720 w 7615775"/>
                <a:gd name="connsiteY3" fmla="*/ 177800 h 177800"/>
                <a:gd name="connsiteX4" fmla="*/ 0 w 7615775"/>
                <a:gd name="connsiteY4" fmla="*/ 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775" h="177800">
                  <a:moveTo>
                    <a:pt x="0" y="0"/>
                  </a:moveTo>
                  <a:lnTo>
                    <a:pt x="7059090" y="4590"/>
                  </a:lnTo>
                  <a:lnTo>
                    <a:pt x="7615776" y="168888"/>
                  </a:lnTo>
                  <a:lnTo>
                    <a:pt x="426720" y="177800"/>
                  </a:lnTo>
                  <a:lnTo>
                    <a:pt x="0" y="0"/>
                  </a:lnTo>
                  <a:close/>
                </a:path>
              </a:pathLst>
            </a:cu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Marcador de posición de imagen 33"/>
          <p:cNvSpPr>
            <a:spLocks noGrp="1"/>
          </p:cNvSpPr>
          <p:nvPr userDrawn="1">
            <p:ph type="pic" sz="quarter" idx="10"/>
          </p:nvPr>
        </p:nvSpPr>
        <p:spPr>
          <a:xfrm>
            <a:off x="9786" y="-3167"/>
            <a:ext cx="9286240" cy="6858000"/>
          </a:xfrm>
          <a:custGeom>
            <a:avLst/>
            <a:gdLst>
              <a:gd name="connsiteX0" fmla="*/ 0 w 9286240"/>
              <a:gd name="connsiteY0" fmla="*/ 0 h 6858000"/>
              <a:gd name="connsiteX1" fmla="*/ 9286240 w 9286240"/>
              <a:gd name="connsiteY1" fmla="*/ 0 h 6858000"/>
              <a:gd name="connsiteX2" fmla="*/ 9286240 w 9286240"/>
              <a:gd name="connsiteY2" fmla="*/ 6858000 h 6858000"/>
              <a:gd name="connsiteX3" fmla="*/ 0 w 9286240"/>
              <a:gd name="connsiteY3" fmla="*/ 6858000 h 6858000"/>
              <a:gd name="connsiteX4" fmla="*/ 0 w 9286240"/>
              <a:gd name="connsiteY4" fmla="*/ 0 h 6858000"/>
              <a:gd name="connsiteX0" fmla="*/ 0 w 9286240"/>
              <a:gd name="connsiteY0" fmla="*/ 0 h 6858000"/>
              <a:gd name="connsiteX1" fmla="*/ 3718559 w 9286240"/>
              <a:gd name="connsiteY1" fmla="*/ 0 h 6858000"/>
              <a:gd name="connsiteX2" fmla="*/ 9286240 w 9286240"/>
              <a:gd name="connsiteY2" fmla="*/ 0 h 6858000"/>
              <a:gd name="connsiteX3" fmla="*/ 9286240 w 9286240"/>
              <a:gd name="connsiteY3" fmla="*/ 6858000 h 6858000"/>
              <a:gd name="connsiteX4" fmla="*/ 0 w 9286240"/>
              <a:gd name="connsiteY4" fmla="*/ 6858000 h 6858000"/>
              <a:gd name="connsiteX5" fmla="*/ 0 w 9286240"/>
              <a:gd name="connsiteY5" fmla="*/ 0 h 6858000"/>
              <a:gd name="connsiteX0" fmla="*/ 0 w 9286240"/>
              <a:gd name="connsiteY0" fmla="*/ 0 h 6858000"/>
              <a:gd name="connsiteX1" fmla="*/ 3718559 w 9286240"/>
              <a:gd name="connsiteY1" fmla="*/ 0 h 6858000"/>
              <a:gd name="connsiteX2" fmla="*/ 9286240 w 9286240"/>
              <a:gd name="connsiteY2" fmla="*/ 6858000 h 6858000"/>
              <a:gd name="connsiteX3" fmla="*/ 0 w 9286240"/>
              <a:gd name="connsiteY3" fmla="*/ 6858000 h 6858000"/>
              <a:gd name="connsiteX4" fmla="*/ 0 w 928624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240" h="6858000">
                <a:moveTo>
                  <a:pt x="0" y="0"/>
                </a:moveTo>
                <a:lnTo>
                  <a:pt x="3718559" y="0"/>
                </a:lnTo>
                <a:lnTo>
                  <a:pt x="9286240" y="6858000"/>
                </a:lnTo>
                <a:lnTo>
                  <a:pt x="0" y="6858000"/>
                </a:lnTo>
                <a:lnTo>
                  <a:pt x="0" y="0"/>
                </a:lnTo>
                <a:close/>
              </a:path>
            </a:pathLst>
          </a:custGeom>
        </p:spPr>
        <p:txBody>
          <a:bodyPr/>
          <a:lstStyle/>
          <a:p>
            <a:endParaRPr lang="en-US" dirty="0"/>
          </a:p>
        </p:txBody>
      </p:sp>
      <p:sp>
        <p:nvSpPr>
          <p:cNvPr id="36" name="Título 1"/>
          <p:cNvSpPr>
            <a:spLocks noGrp="1"/>
          </p:cNvSpPr>
          <p:nvPr>
            <p:ph type="title" hasCustomPrompt="1"/>
          </p:nvPr>
        </p:nvSpPr>
        <p:spPr>
          <a:xfrm>
            <a:off x="6806683" y="2164281"/>
            <a:ext cx="4998255" cy="506248"/>
          </a:xfrm>
        </p:spPr>
        <p:txBody>
          <a:bodyPr>
            <a:normAutofit/>
          </a:bodyPr>
          <a:lstStyle>
            <a:lvl1pPr algn="ctr">
              <a:defRPr sz="2800">
                <a:solidFill>
                  <a:srgbClr val="4D060A"/>
                </a:solidFill>
                <a:latin typeface="Arial Black" panose="020B0A04020102020204" pitchFamily="34" charset="0"/>
              </a:defRPr>
            </a:lvl1pPr>
          </a:lstStyle>
          <a:p>
            <a:r>
              <a:rPr lang="es-ES" dirty="0"/>
              <a:t>AGRADECIMIENTO</a:t>
            </a:r>
            <a:endParaRPr lang="en-US" dirty="0"/>
          </a:p>
        </p:txBody>
      </p:sp>
      <p:sp>
        <p:nvSpPr>
          <p:cNvPr id="37" name="Marcador de texto 2"/>
          <p:cNvSpPr>
            <a:spLocks noGrp="1"/>
          </p:cNvSpPr>
          <p:nvPr>
            <p:ph idx="1" hasCustomPrompt="1"/>
          </p:nvPr>
        </p:nvSpPr>
        <p:spPr>
          <a:xfrm>
            <a:off x="8031254" y="3021315"/>
            <a:ext cx="3773684" cy="1942398"/>
          </a:xfrm>
          <a:prstGeom prst="rect">
            <a:avLst/>
          </a:prstGeom>
        </p:spPr>
        <p:txBody>
          <a:bodyPr vert="horz" lIns="91440" tIns="45720" rIns="91440" bIns="45720" rtlCol="0">
            <a:normAutofit/>
          </a:bodyPr>
          <a:lstStyle>
            <a:lvl1pPr marL="0" indent="0">
              <a:buNone/>
              <a:defRPr sz="2800" baseline="0">
                <a:solidFill>
                  <a:srgbClr val="4D060A"/>
                </a:solidFill>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800">
                <a:latin typeface="Arial" panose="020B0604020202020204" pitchFamily="34" charset="0"/>
                <a:cs typeface="Arial" panose="020B0604020202020204" pitchFamily="34" charset="0"/>
              </a:defRPr>
            </a:lvl3pPr>
            <a:lvl4pPr>
              <a:defRPr sz="2800">
                <a:latin typeface="Arial" panose="020B0604020202020204" pitchFamily="34" charset="0"/>
                <a:cs typeface="Arial" panose="020B0604020202020204" pitchFamily="34" charset="0"/>
              </a:defRPr>
            </a:lvl4pPr>
            <a:lvl5pPr>
              <a:defRPr sz="2800">
                <a:latin typeface="Arial" panose="020B0604020202020204" pitchFamily="34" charset="0"/>
                <a:cs typeface="Arial" panose="020B0604020202020204" pitchFamily="34" charset="0"/>
              </a:defRPr>
            </a:lvl5pPr>
          </a:lstStyle>
          <a:p>
            <a:pPr lvl="0"/>
            <a:r>
              <a:rPr lang="es-ES" dirty="0"/>
              <a:t>Contacto</a:t>
            </a:r>
          </a:p>
        </p:txBody>
      </p:sp>
    </p:spTree>
    <p:extLst>
      <p:ext uri="{BB962C8B-B14F-4D97-AF65-F5344CB8AC3E}">
        <p14:creationId xmlns:p14="http://schemas.microsoft.com/office/powerpoint/2010/main" val="89402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2CE2A656-00E9-4B8C-8207-2588DE1317C2}" type="datetimeFigureOut">
              <a:rPr lang="en-US" smtClean="0"/>
              <a:t>7/31/2020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EDC7074-4660-4F72-BEB8-5BF76FA607A5}" type="slidenum">
              <a:rPr lang="en-US" smtClean="0"/>
              <a:t>‹Nº›</a:t>
            </a:fld>
            <a:endParaRPr lang="en-US"/>
          </a:p>
        </p:txBody>
      </p:sp>
    </p:spTree>
    <p:extLst>
      <p:ext uri="{BB962C8B-B14F-4D97-AF65-F5344CB8AC3E}">
        <p14:creationId xmlns:p14="http://schemas.microsoft.com/office/powerpoint/2010/main" val="45714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1_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2CE2A656-00E9-4B8C-8207-2588DE1317C2}" type="datetimeFigureOut">
              <a:rPr lang="en-US" smtClean="0"/>
              <a:t>7/31/2020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EDC7074-4660-4F72-BEB8-5BF76FA607A5}" type="slidenum">
              <a:rPr lang="en-US" smtClean="0"/>
              <a:t>‹Nº›</a:t>
            </a:fld>
            <a:endParaRPr lang="en-US"/>
          </a:p>
        </p:txBody>
      </p:sp>
    </p:spTree>
    <p:extLst>
      <p:ext uri="{BB962C8B-B14F-4D97-AF65-F5344CB8AC3E}">
        <p14:creationId xmlns:p14="http://schemas.microsoft.com/office/powerpoint/2010/main" val="867944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2A656-00E9-4B8C-8207-2588DE1317C2}" type="datetimeFigureOut">
              <a:rPr lang="en-US" smtClean="0"/>
              <a:t>7/31/2020</a:t>
            </a:fld>
            <a:endParaRPr lang="en-US"/>
          </a:p>
        </p:txBody>
      </p:sp>
      <p:sp>
        <p:nvSpPr>
          <p:cNvPr id="5" name="Marcador de pie de página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C7074-4660-4F72-BEB8-5BF76FA607A5}" type="slidenum">
              <a:rPr lang="en-US" smtClean="0"/>
              <a:t>‹Nº›</a:t>
            </a:fld>
            <a:endParaRPr lang="en-US"/>
          </a:p>
        </p:txBody>
      </p:sp>
    </p:spTree>
    <p:extLst>
      <p:ext uri="{BB962C8B-B14F-4D97-AF65-F5344CB8AC3E}">
        <p14:creationId xmlns:p14="http://schemas.microsoft.com/office/powerpoint/2010/main" val="4090900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61" r:id="rId7"/>
    <p:sldLayoutId id="2147483658" r:id="rId8"/>
    <p:sldLayoutId id="2147483660" r:id="rId9"/>
    <p:sldLayoutId id="2147483659" r:id="rId10"/>
    <p:sldLayoutId id="2147483662" r:id="rId11"/>
    <p:sldLayoutId id="2147483663"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5.xml"/><Relationship Id="rId5" Type="http://schemas.openxmlformats.org/officeDocument/2006/relationships/image" Target="../media/image22.tmp"/><Relationship Id="rId4" Type="http://schemas.openxmlformats.org/officeDocument/2006/relationships/image" Target="../media/image21.tmp"/></Relationships>
</file>

<file path=ppt/slides/_rels/slide1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5.xml"/><Relationship Id="rId4" Type="http://schemas.openxmlformats.org/officeDocument/2006/relationships/image" Target="../media/image29.tmp"/></Relationships>
</file>

<file path=ppt/slides/_rels/slide2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6.tmp"/><Relationship Id="rId1" Type="http://schemas.openxmlformats.org/officeDocument/2006/relationships/slideLayout" Target="../slideLayouts/slideLayout5.xml"/><Relationship Id="rId4" Type="http://schemas.openxmlformats.org/officeDocument/2006/relationships/image" Target="../media/image37.tmp"/></Relationships>
</file>

<file path=ppt/slides/_rels/slide2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5.xml"/><Relationship Id="rId4" Type="http://schemas.openxmlformats.org/officeDocument/2006/relationships/image" Target="../media/image42.tmp"/></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tmp"/><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74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460E1A5A-692B-41C0-8458-09157D036709}"/>
              </a:ext>
            </a:extLst>
          </p:cNvPr>
          <p:cNvSpPr>
            <a:spLocks noGrp="1"/>
          </p:cNvSpPr>
          <p:nvPr>
            <p:ph idx="1"/>
          </p:nvPr>
        </p:nvSpPr>
        <p:spPr>
          <a:xfrm>
            <a:off x="180976" y="987425"/>
            <a:ext cx="11763374" cy="5232400"/>
          </a:xfrm>
        </p:spPr>
        <p:txBody>
          <a:bodyPr>
            <a:normAutofit/>
          </a:bodyPr>
          <a:lstStyle/>
          <a:p>
            <a:pPr marL="0" indent="0">
              <a:buNone/>
            </a:pPr>
            <a:r>
              <a:rPr lang="es-PE" sz="2000" dirty="0">
                <a:latin typeface="Times New Roman" panose="02020603050405020304" pitchFamily="18" charset="0"/>
                <a:cs typeface="Times New Roman" panose="02020603050405020304" pitchFamily="18" charset="0"/>
              </a:rPr>
              <a:t>Coeficiente de Variación: Mide la representatividad de la media.</a:t>
            </a:r>
          </a:p>
          <a:p>
            <a:pPr marL="0" indent="0">
              <a:buNone/>
            </a:pPr>
            <a:r>
              <a:rPr lang="es-PE" sz="1800" dirty="0">
                <a:latin typeface="Times New Roman" panose="02020603050405020304" pitchFamily="18" charset="0"/>
                <a:cs typeface="Times New Roman" panose="02020603050405020304" pitchFamily="18" charset="0"/>
              </a:rPr>
              <a:t>De acuerdo a estudios realizados por SME</a:t>
            </a:r>
          </a:p>
          <a:p>
            <a:pPr marL="0" indent="0">
              <a:buNone/>
            </a:pPr>
            <a:r>
              <a:rPr lang="es-PE" sz="1800" dirty="0" err="1">
                <a:latin typeface="Times New Roman" panose="02020603050405020304" pitchFamily="18" charset="0"/>
                <a:cs typeface="Times New Roman" panose="02020603050405020304" pitchFamily="18" charset="0"/>
              </a:rPr>
              <a:t>Mining</a:t>
            </a:r>
            <a:r>
              <a:rPr lang="es-PE" sz="1800" dirty="0">
                <a:latin typeface="Times New Roman" panose="02020603050405020304" pitchFamily="18" charset="0"/>
                <a:cs typeface="Times New Roman" panose="02020603050405020304" pitchFamily="18" charset="0"/>
              </a:rPr>
              <a:t> </a:t>
            </a:r>
            <a:r>
              <a:rPr lang="es-PE" sz="1800" dirty="0" err="1">
                <a:latin typeface="Times New Roman" panose="02020603050405020304" pitchFamily="18" charset="0"/>
                <a:cs typeface="Times New Roman" panose="02020603050405020304" pitchFamily="18" charset="0"/>
              </a:rPr>
              <a:t>Engineering</a:t>
            </a:r>
            <a:r>
              <a:rPr lang="es-PE" sz="1800" dirty="0">
                <a:latin typeface="Times New Roman" panose="02020603050405020304" pitchFamily="18" charset="0"/>
                <a:cs typeface="Times New Roman" panose="02020603050405020304" pitchFamily="18" charset="0"/>
              </a:rPr>
              <a:t> </a:t>
            </a:r>
            <a:r>
              <a:rPr lang="es-PE" sz="1800" dirty="0" err="1">
                <a:latin typeface="Times New Roman" panose="02020603050405020304" pitchFamily="18" charset="0"/>
                <a:cs typeface="Times New Roman" panose="02020603050405020304" pitchFamily="18" charset="0"/>
              </a:rPr>
              <a:t>Handbook</a:t>
            </a:r>
            <a:r>
              <a:rPr lang="es-PE" sz="1800" dirty="0">
                <a:latin typeface="Times New Roman" panose="02020603050405020304" pitchFamily="18" charset="0"/>
                <a:cs typeface="Times New Roman" panose="02020603050405020304" pitchFamily="18" charset="0"/>
              </a:rPr>
              <a:t> se llego a</a:t>
            </a:r>
          </a:p>
          <a:p>
            <a:pPr marL="0" indent="0">
              <a:buNone/>
            </a:pPr>
            <a:r>
              <a:rPr lang="es-PE" sz="1800" dirty="0">
                <a:latin typeface="Times New Roman" panose="02020603050405020304" pitchFamily="18" charset="0"/>
                <a:cs typeface="Times New Roman" panose="02020603050405020304" pitchFamily="18" charset="0"/>
              </a:rPr>
              <a:t>la conclusión que el coeficiente de variación</a:t>
            </a:r>
          </a:p>
          <a:p>
            <a:pPr marL="0" indent="0">
              <a:buNone/>
            </a:pPr>
            <a:r>
              <a:rPr lang="es-PE" sz="1800" dirty="0">
                <a:latin typeface="Times New Roman" panose="02020603050405020304" pitchFamily="18" charset="0"/>
                <a:cs typeface="Times New Roman" panose="02020603050405020304" pitchFamily="18" charset="0"/>
              </a:rPr>
              <a:t>es muy importante al momento de poder </a:t>
            </a:r>
          </a:p>
          <a:p>
            <a:pPr marL="0" indent="0">
              <a:buNone/>
            </a:pPr>
            <a:r>
              <a:rPr lang="es-PE" sz="1800" dirty="0">
                <a:latin typeface="Times New Roman" panose="02020603050405020304" pitchFamily="18" charset="0"/>
                <a:cs typeface="Times New Roman" panose="02020603050405020304" pitchFamily="18" charset="0"/>
              </a:rPr>
              <a:t>interpretar la distribución de las leyes de un</a:t>
            </a:r>
          </a:p>
          <a:p>
            <a:pPr marL="0" indent="0">
              <a:buNone/>
            </a:pPr>
            <a:r>
              <a:rPr lang="es-PE" sz="1800" dirty="0">
                <a:latin typeface="Times New Roman" panose="02020603050405020304" pitchFamily="18" charset="0"/>
                <a:cs typeface="Times New Roman" panose="02020603050405020304" pitchFamily="18" charset="0"/>
              </a:rPr>
              <a:t>yacimiento y que puede resumirse en la </a:t>
            </a:r>
          </a:p>
          <a:p>
            <a:pPr marL="0" indent="0">
              <a:buNone/>
            </a:pPr>
            <a:r>
              <a:rPr lang="es-PE" sz="1800" dirty="0">
                <a:latin typeface="Times New Roman" panose="02020603050405020304" pitchFamily="18" charset="0"/>
                <a:cs typeface="Times New Roman" panose="02020603050405020304" pitchFamily="18" charset="0"/>
              </a:rPr>
              <a:t>siguiente tabla:</a:t>
            </a:r>
          </a:p>
          <a:p>
            <a:pPr marL="0" indent="0">
              <a:buNone/>
            </a:pPr>
            <a:r>
              <a:rPr lang="es-PE" sz="2000" dirty="0">
                <a:latin typeface="Times New Roman" panose="02020603050405020304" pitchFamily="18" charset="0"/>
                <a:cs typeface="Times New Roman" panose="02020603050405020304" pitchFamily="18" charset="0"/>
              </a:rPr>
              <a:t>Coeficiente de Curtosis: Mide el grado de aplastamiento o</a:t>
            </a:r>
          </a:p>
          <a:p>
            <a:pPr marL="0" indent="0">
              <a:buNone/>
            </a:pPr>
            <a:r>
              <a:rPr lang="es-PE" sz="2000" dirty="0">
                <a:latin typeface="Times New Roman" panose="02020603050405020304" pitchFamily="18" charset="0"/>
                <a:cs typeface="Times New Roman" panose="02020603050405020304" pitchFamily="18" charset="0"/>
              </a:rPr>
              <a:t>apuntamiento de la gráfica.</a:t>
            </a:r>
          </a:p>
          <a:p>
            <a:pPr marL="0" indent="0">
              <a:buNone/>
            </a:pPr>
            <a:r>
              <a:rPr lang="es-PE" sz="2000" dirty="0">
                <a:latin typeface="Times New Roman" panose="02020603050405020304" pitchFamily="18" charset="0"/>
                <a:cs typeface="Times New Roman" panose="02020603050405020304" pitchFamily="18" charset="0"/>
              </a:rPr>
              <a:t>Coeficiente de Sesgo o Asimetría: Evalúa el grado de distorsión</a:t>
            </a:r>
          </a:p>
          <a:p>
            <a:pPr marL="0" indent="0">
              <a:buNone/>
            </a:pPr>
            <a:r>
              <a:rPr lang="es-PE" sz="2000" dirty="0">
                <a:latin typeface="Times New Roman" panose="02020603050405020304" pitchFamily="18" charset="0"/>
                <a:cs typeface="Times New Roman" panose="02020603050405020304" pitchFamily="18" charset="0"/>
              </a:rPr>
              <a:t>o inclinación que adopta la distribución de los datos.</a:t>
            </a:r>
          </a:p>
          <a:p>
            <a:pPr marL="0" indent="0">
              <a:buNone/>
            </a:pPr>
            <a:r>
              <a:rPr lang="es-PE" sz="1600" dirty="0">
                <a:latin typeface="Times New Roman" panose="02020603050405020304" pitchFamily="18" charset="0"/>
                <a:cs typeface="Times New Roman" panose="02020603050405020304" pitchFamily="18" charset="0"/>
              </a:rPr>
              <a:t>CS = 0, distribución simétrica		CS  &lt; 0, distribución asimétrica negativa	CS &gt; 0, distribución asimétrica positiva.</a:t>
            </a:r>
          </a:p>
        </p:txBody>
      </p:sp>
      <p:pic>
        <p:nvPicPr>
          <p:cNvPr id="6" name="Imagen 5">
            <a:extLst>
              <a:ext uri="{FF2B5EF4-FFF2-40B4-BE49-F238E27FC236}">
                <a16:creationId xmlns:a16="http://schemas.microsoft.com/office/drawing/2014/main" id="{15E0F397-BE51-4E5E-A89D-F57A9B4D81B4}"/>
              </a:ext>
            </a:extLst>
          </p:cNvPr>
          <p:cNvPicPr>
            <a:picLocks noChangeAspect="1"/>
          </p:cNvPicPr>
          <p:nvPr/>
        </p:nvPicPr>
        <p:blipFill>
          <a:blip r:embed="rId2"/>
          <a:stretch>
            <a:fillRect/>
          </a:stretch>
        </p:blipFill>
        <p:spPr>
          <a:xfrm>
            <a:off x="4893894" y="1326965"/>
            <a:ext cx="6688506" cy="2178235"/>
          </a:xfrm>
          <a:prstGeom prst="rect">
            <a:avLst/>
          </a:prstGeom>
        </p:spPr>
      </p:pic>
      <p:pic>
        <p:nvPicPr>
          <p:cNvPr id="7" name="Imagen 6">
            <a:extLst>
              <a:ext uri="{FF2B5EF4-FFF2-40B4-BE49-F238E27FC236}">
                <a16:creationId xmlns:a16="http://schemas.microsoft.com/office/drawing/2014/main" id="{E141512A-FFCC-46A1-90C1-4A47098AE2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14" r="1201"/>
          <a:stretch/>
        </p:blipFill>
        <p:spPr>
          <a:xfrm>
            <a:off x="7115174" y="3505200"/>
            <a:ext cx="4467226" cy="1448009"/>
          </a:xfrm>
          <a:prstGeom prst="rect">
            <a:avLst/>
          </a:prstGeom>
        </p:spPr>
      </p:pic>
    </p:spTree>
    <p:extLst>
      <p:ext uri="{BB962C8B-B14F-4D97-AF65-F5344CB8AC3E}">
        <p14:creationId xmlns:p14="http://schemas.microsoft.com/office/powerpoint/2010/main" val="1331450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BF853-6277-4F75-8D22-7781A2277582}"/>
              </a:ext>
            </a:extLst>
          </p:cNvPr>
          <p:cNvSpPr>
            <a:spLocks noGrp="1"/>
          </p:cNvSpPr>
          <p:nvPr>
            <p:ph type="title"/>
          </p:nvPr>
        </p:nvSpPr>
        <p:spPr/>
        <p:txBody>
          <a:bodyPr/>
          <a:lstStyle/>
          <a:p>
            <a:r>
              <a:rPr lang="es-PE" dirty="0"/>
              <a:t>DESAGRUPAMIENTO O DECLUSTERING</a:t>
            </a:r>
          </a:p>
        </p:txBody>
      </p:sp>
      <p:sp>
        <p:nvSpPr>
          <p:cNvPr id="5" name="Marcador de contenido 6">
            <a:extLst>
              <a:ext uri="{FF2B5EF4-FFF2-40B4-BE49-F238E27FC236}">
                <a16:creationId xmlns:a16="http://schemas.microsoft.com/office/drawing/2014/main" id="{89958E34-6B80-4FE3-A94A-726B55A2F274}"/>
              </a:ext>
            </a:extLst>
          </p:cNvPr>
          <p:cNvSpPr>
            <a:spLocks noGrp="1"/>
          </p:cNvSpPr>
          <p:nvPr>
            <p:ph idx="1"/>
          </p:nvPr>
        </p:nvSpPr>
        <p:spPr>
          <a:xfrm>
            <a:off x="695325" y="1101725"/>
            <a:ext cx="10515600" cy="4351338"/>
          </a:xfrm>
        </p:spPr>
        <p:txBody>
          <a:bodyPr>
            <a:normAutofit/>
          </a:bodyPr>
          <a:lstStyle/>
          <a:p>
            <a:pPr marL="0" indent="0">
              <a:buNone/>
            </a:pPr>
            <a:r>
              <a:rPr lang="es-PE" sz="2000" dirty="0">
                <a:latin typeface="Times New Roman" panose="02020603050405020304" pitchFamily="18" charset="0"/>
                <a:cs typeface="Times New Roman" panose="02020603050405020304" pitchFamily="18" charset="0"/>
              </a:rPr>
              <a:t>Consiste en ponderar los datos en función del grado de aislamiento.</a:t>
            </a:r>
          </a:p>
        </p:txBody>
      </p:sp>
      <p:pic>
        <p:nvPicPr>
          <p:cNvPr id="6" name="Imagen 5">
            <a:extLst>
              <a:ext uri="{FF2B5EF4-FFF2-40B4-BE49-F238E27FC236}">
                <a16:creationId xmlns:a16="http://schemas.microsoft.com/office/drawing/2014/main" id="{BF227CCB-3007-43E0-9D6D-E28C741ABB51}"/>
              </a:ext>
            </a:extLst>
          </p:cNvPr>
          <p:cNvPicPr>
            <a:picLocks noChangeAspect="1"/>
          </p:cNvPicPr>
          <p:nvPr/>
        </p:nvPicPr>
        <p:blipFill rotWithShape="1">
          <a:blip r:embed="rId2">
            <a:extLst>
              <a:ext uri="{28A0092B-C50C-407E-A947-70E740481C1C}">
                <a14:useLocalDpi xmlns:a14="http://schemas.microsoft.com/office/drawing/2010/main" val="0"/>
              </a:ext>
            </a:extLst>
          </a:blip>
          <a:srcRect r="8564"/>
          <a:stretch/>
        </p:blipFill>
        <p:spPr>
          <a:xfrm>
            <a:off x="889271" y="1804885"/>
            <a:ext cx="4617902" cy="3648178"/>
          </a:xfrm>
          <a:prstGeom prst="rect">
            <a:avLst/>
          </a:prstGeom>
        </p:spPr>
      </p:pic>
      <p:pic>
        <p:nvPicPr>
          <p:cNvPr id="7" name="Imagen 6">
            <a:extLst>
              <a:ext uri="{FF2B5EF4-FFF2-40B4-BE49-F238E27FC236}">
                <a16:creationId xmlns:a16="http://schemas.microsoft.com/office/drawing/2014/main" id="{A6320004-1178-4888-91A1-0A6A86999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25" y="1804885"/>
            <a:ext cx="5703752" cy="3472138"/>
          </a:xfrm>
          <a:prstGeom prst="rect">
            <a:avLst/>
          </a:prstGeom>
        </p:spPr>
      </p:pic>
    </p:spTree>
    <p:extLst>
      <p:ext uri="{BB962C8B-B14F-4D97-AF65-F5344CB8AC3E}">
        <p14:creationId xmlns:p14="http://schemas.microsoft.com/office/powerpoint/2010/main" val="265539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568E2-8FBC-4B65-A348-F804E97784E8}"/>
              </a:ext>
            </a:extLst>
          </p:cNvPr>
          <p:cNvSpPr>
            <a:spLocks noGrp="1"/>
          </p:cNvSpPr>
          <p:nvPr>
            <p:ph type="title"/>
          </p:nvPr>
        </p:nvSpPr>
        <p:spPr/>
        <p:txBody>
          <a:bodyPr/>
          <a:lstStyle/>
          <a:p>
            <a:r>
              <a:rPr lang="es-PE" dirty="0"/>
              <a:t>COMPOSITACIÓN</a:t>
            </a:r>
          </a:p>
        </p:txBody>
      </p:sp>
      <p:sp>
        <p:nvSpPr>
          <p:cNvPr id="5" name="Marcador de contenido 2">
            <a:extLst>
              <a:ext uri="{FF2B5EF4-FFF2-40B4-BE49-F238E27FC236}">
                <a16:creationId xmlns:a16="http://schemas.microsoft.com/office/drawing/2014/main" id="{3246EBC2-FB7F-4D0D-B59A-F3F36960AA71}"/>
              </a:ext>
            </a:extLst>
          </p:cNvPr>
          <p:cNvSpPr txBox="1">
            <a:spLocks/>
          </p:cNvSpPr>
          <p:nvPr/>
        </p:nvSpPr>
        <p:spPr>
          <a:xfrm>
            <a:off x="466725" y="1054099"/>
            <a:ext cx="11372850" cy="5260975"/>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400" kern="1200" baseline="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sz="2000" dirty="0">
                <a:latin typeface="Times New Roman" panose="02020603050405020304" pitchFamily="18" charset="0"/>
                <a:cs typeface="Times New Roman" panose="02020603050405020304" pitchFamily="18" charset="0"/>
              </a:rPr>
              <a:t>Campo: Zona en la cual se estudia la variable regionalizada.</a:t>
            </a:r>
          </a:p>
          <a:p>
            <a:pPr marL="0" indent="0">
              <a:buFont typeface="Arial" panose="020B0604020202020204" pitchFamily="34" charset="0"/>
              <a:buNone/>
            </a:pPr>
            <a:r>
              <a:rPr lang="es-PE" sz="2000" dirty="0">
                <a:latin typeface="Times New Roman" panose="02020603050405020304" pitchFamily="18" charset="0"/>
                <a:cs typeface="Times New Roman" panose="02020603050405020304" pitchFamily="18" charset="0"/>
              </a:rPr>
              <a:t>Soporte: Volumen de la muestra</a:t>
            </a:r>
          </a:p>
          <a:p>
            <a:pPr marL="0" indent="0">
              <a:buFont typeface="Arial" panose="020B0604020202020204" pitchFamily="34" charset="0"/>
              <a:buNone/>
            </a:pPr>
            <a:endParaRPr lang="es-PE"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s-PE" sz="2000" dirty="0" err="1">
                <a:latin typeface="Times New Roman" panose="02020603050405020304" pitchFamily="18" charset="0"/>
                <a:cs typeface="Times New Roman" panose="02020603050405020304" pitchFamily="18" charset="0"/>
              </a:rPr>
              <a:t>Compositación</a:t>
            </a:r>
            <a:r>
              <a:rPr lang="es-PE" sz="2000" dirty="0">
                <a:latin typeface="Times New Roman" panose="02020603050405020304" pitchFamily="18" charset="0"/>
                <a:cs typeface="Times New Roman" panose="02020603050405020304" pitchFamily="18" charset="0"/>
              </a:rPr>
              <a:t>: Regularización de las longitudes de los soportes alterando la ley de esa ubicación espacial</a:t>
            </a:r>
          </a:p>
          <a:p>
            <a:pPr marL="0" indent="0">
              <a:buFont typeface="Arial" panose="020B0604020202020204" pitchFamily="34" charset="0"/>
              <a:buNone/>
            </a:pPr>
            <a:r>
              <a:rPr lang="es-PE" sz="2000" dirty="0">
                <a:latin typeface="Times New Roman" panose="02020603050405020304" pitchFamily="18" charset="0"/>
                <a:cs typeface="Times New Roman" panose="02020603050405020304" pitchFamily="18" charset="0"/>
              </a:rPr>
              <a:t>Determinación de la longitud del </a:t>
            </a:r>
            <a:r>
              <a:rPr lang="es-PE" sz="2000" dirty="0" err="1">
                <a:latin typeface="Times New Roman" panose="02020603050405020304" pitchFamily="18" charset="0"/>
                <a:cs typeface="Times New Roman" panose="02020603050405020304" pitchFamily="18" charset="0"/>
              </a:rPr>
              <a:t>composito</a:t>
            </a:r>
            <a:r>
              <a:rPr lang="es-PE" sz="2000" dirty="0">
                <a:latin typeface="Times New Roman" panose="02020603050405020304" pitchFamily="18" charset="0"/>
                <a:cs typeface="Times New Roman" panose="02020603050405020304" pitchFamily="18" charset="0"/>
              </a:rPr>
              <a:t>:</a:t>
            </a:r>
          </a:p>
          <a:p>
            <a:pPr lvl="1"/>
            <a:r>
              <a:rPr lang="es-PE" sz="1600" dirty="0">
                <a:latin typeface="Times New Roman" panose="02020603050405020304" pitchFamily="18" charset="0"/>
                <a:cs typeface="Times New Roman" panose="02020603050405020304" pitchFamily="18" charset="0"/>
              </a:rPr>
              <a:t>Mina a Cielo Abierto</a:t>
            </a:r>
          </a:p>
          <a:p>
            <a:pPr lvl="2"/>
            <a:r>
              <a:rPr lang="es-PE" sz="1600" dirty="0">
                <a:latin typeface="Times New Roman" panose="02020603050405020304" pitchFamily="18" charset="0"/>
                <a:cs typeface="Times New Roman" panose="02020603050405020304" pitchFamily="18" charset="0"/>
              </a:rPr>
              <a:t>Se </a:t>
            </a:r>
            <a:r>
              <a:rPr lang="es-PE" sz="1600" dirty="0" err="1">
                <a:latin typeface="Times New Roman" panose="02020603050405020304" pitchFamily="18" charset="0"/>
                <a:cs typeface="Times New Roman" panose="02020603050405020304" pitchFamily="18" charset="0"/>
              </a:rPr>
              <a:t>composita</a:t>
            </a:r>
            <a:r>
              <a:rPr lang="es-PE" sz="1600" dirty="0">
                <a:latin typeface="Times New Roman" panose="02020603050405020304" pitchFamily="18" charset="0"/>
                <a:cs typeface="Times New Roman" panose="02020603050405020304" pitchFamily="18" charset="0"/>
              </a:rPr>
              <a:t> a una longitud que sea igual a la altura o la mitad del banco de explotación.</a:t>
            </a:r>
          </a:p>
          <a:p>
            <a:pPr lvl="1"/>
            <a:r>
              <a:rPr lang="es-PE" sz="1600" dirty="0">
                <a:latin typeface="Times New Roman" panose="02020603050405020304" pitchFamily="18" charset="0"/>
                <a:cs typeface="Times New Roman" panose="02020603050405020304" pitchFamily="18" charset="0"/>
              </a:rPr>
              <a:t>Mina Subterránea</a:t>
            </a:r>
          </a:p>
          <a:p>
            <a:pPr lvl="2"/>
            <a:r>
              <a:rPr lang="es-PE" sz="1600" dirty="0">
                <a:latin typeface="Times New Roman" panose="02020603050405020304" pitchFamily="18" charset="0"/>
                <a:cs typeface="Times New Roman" panose="02020603050405020304" pitchFamily="18" charset="0"/>
              </a:rPr>
              <a:t>Moda estadística de los datos.</a:t>
            </a:r>
          </a:p>
          <a:p>
            <a:pPr lvl="2"/>
            <a:r>
              <a:rPr lang="es-PE" sz="1600" dirty="0">
                <a:latin typeface="Times New Roman" panose="02020603050405020304" pitchFamily="18" charset="0"/>
                <a:cs typeface="Times New Roman" panose="02020603050405020304" pitchFamily="18" charset="0"/>
              </a:rPr>
              <a:t>Ancho de veta.</a:t>
            </a:r>
          </a:p>
          <a:p>
            <a:pPr lvl="2"/>
            <a:r>
              <a:rPr lang="es-PE" sz="1600" dirty="0">
                <a:latin typeface="Times New Roman" panose="02020603050405020304" pitchFamily="18" charset="0"/>
                <a:cs typeface="Times New Roman" panose="02020603050405020304" pitchFamily="18" charset="0"/>
              </a:rPr>
              <a:t>Por el método de explotación.</a:t>
            </a:r>
          </a:p>
        </p:txBody>
      </p:sp>
      <p:pic>
        <p:nvPicPr>
          <p:cNvPr id="6" name="Imagen 5">
            <a:extLst>
              <a:ext uri="{FF2B5EF4-FFF2-40B4-BE49-F238E27FC236}">
                <a16:creationId xmlns:a16="http://schemas.microsoft.com/office/drawing/2014/main" id="{D9AB8D42-FED6-4EC4-8E6E-F68BAC4D9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923925"/>
            <a:ext cx="2173685" cy="1343025"/>
          </a:xfrm>
          <a:prstGeom prst="rect">
            <a:avLst/>
          </a:prstGeom>
        </p:spPr>
      </p:pic>
      <p:pic>
        <p:nvPicPr>
          <p:cNvPr id="7" name="Imagen 6">
            <a:extLst>
              <a:ext uri="{FF2B5EF4-FFF2-40B4-BE49-F238E27FC236}">
                <a16:creationId xmlns:a16="http://schemas.microsoft.com/office/drawing/2014/main" id="{BE1BE02C-B13D-410D-9B78-83873EF4B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12" y="3537461"/>
            <a:ext cx="6957663" cy="2777613"/>
          </a:xfrm>
          <a:prstGeom prst="rect">
            <a:avLst/>
          </a:prstGeom>
        </p:spPr>
      </p:pic>
    </p:spTree>
    <p:extLst>
      <p:ext uri="{BB962C8B-B14F-4D97-AF65-F5344CB8AC3E}">
        <p14:creationId xmlns:p14="http://schemas.microsoft.com/office/powerpoint/2010/main" val="1510582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1A799-4212-40B4-B258-31E1EB22E646}"/>
              </a:ext>
            </a:extLst>
          </p:cNvPr>
          <p:cNvSpPr>
            <a:spLocks noGrp="1"/>
          </p:cNvSpPr>
          <p:nvPr>
            <p:ph type="title"/>
          </p:nvPr>
        </p:nvSpPr>
        <p:spPr/>
        <p:txBody>
          <a:bodyPr/>
          <a:lstStyle/>
          <a:p>
            <a:r>
              <a:rPr lang="es-PE" dirty="0"/>
              <a:t>Corrección de Valores Erráticos</a:t>
            </a:r>
          </a:p>
        </p:txBody>
      </p:sp>
      <p:sp>
        <p:nvSpPr>
          <p:cNvPr id="3" name="Marcador de contenido 2">
            <a:extLst>
              <a:ext uri="{FF2B5EF4-FFF2-40B4-BE49-F238E27FC236}">
                <a16:creationId xmlns:a16="http://schemas.microsoft.com/office/drawing/2014/main" id="{6AFE90D8-BE3A-4673-A37E-890DC34607D6}"/>
              </a:ext>
            </a:extLst>
          </p:cNvPr>
          <p:cNvSpPr>
            <a:spLocks noGrp="1"/>
          </p:cNvSpPr>
          <p:nvPr>
            <p:ph idx="1"/>
          </p:nvPr>
        </p:nvSpPr>
        <p:spPr/>
        <p:txBody>
          <a:bodyPr>
            <a:normAutofit fontScale="77500" lnSpcReduction="20000"/>
          </a:bodyPr>
          <a:lstStyle/>
          <a:p>
            <a:pPr marL="457200" indent="-457200">
              <a:buFont typeface="+mj-lt"/>
              <a:buAutoNum type="arabicPeriod"/>
            </a:pPr>
            <a:r>
              <a:rPr lang="es-PE" dirty="0"/>
              <a:t>Aplicando cortes empíricos o de “buen olfato”, tal como poner un limite máximo y cortar el valor al promedio.</a:t>
            </a:r>
          </a:p>
          <a:p>
            <a:pPr marL="457200" indent="-457200">
              <a:buFont typeface="+mj-lt"/>
              <a:buAutoNum type="arabicPeriod"/>
            </a:pPr>
            <a:r>
              <a:rPr lang="es-PE" dirty="0"/>
              <a:t>Aplicar un valor variable alto denominado 1/3 x 1/3, es decir si se tiene 3gr/t de Au como valor alto errático, este valor se reduce a 0.33 + 0.33*(3-0.33) = 1.21 gr/t.</a:t>
            </a:r>
          </a:p>
          <a:p>
            <a:pPr marL="457200" indent="-457200">
              <a:buFont typeface="+mj-lt"/>
              <a:buAutoNum type="arabicPeriod"/>
            </a:pPr>
            <a:r>
              <a:rPr lang="es-PE" dirty="0"/>
              <a:t>Se aplican cortes estadísticos luego de graficar histogramas o distribuciones de frecuencia, en donde se reducen aquellos valores extremos de la cola.</a:t>
            </a:r>
          </a:p>
          <a:p>
            <a:pPr marL="457200" indent="-457200">
              <a:buFont typeface="+mj-lt"/>
              <a:buAutoNum type="arabicPeriod"/>
            </a:pPr>
            <a:r>
              <a:rPr lang="es-PE" dirty="0"/>
              <a:t>Corresponde a la aplicación de la semi suma de los valores cercanos al valor alto errático.</a:t>
            </a:r>
          </a:p>
          <a:p>
            <a:pPr marL="457200" indent="-457200">
              <a:buFont typeface="+mj-lt"/>
              <a:buAutoNum type="arabicPeriod"/>
            </a:pPr>
            <a:r>
              <a:rPr lang="es-PE" dirty="0"/>
              <a:t>Corresponde a la aplicación de la corrección </a:t>
            </a:r>
            <a:r>
              <a:rPr lang="es-PE" dirty="0" err="1"/>
              <a:t>lognormal</a:t>
            </a:r>
            <a:r>
              <a:rPr lang="es-PE" dirty="0"/>
              <a:t> o de </a:t>
            </a:r>
            <a:r>
              <a:rPr lang="es-PE" dirty="0" err="1"/>
              <a:t>Sichel</a:t>
            </a:r>
            <a:r>
              <a:rPr lang="es-PE" dirty="0"/>
              <a:t>, que consiste en reemplazar el alto errático por el exponencial de la media de los logaritmos de los valores adyacentes, multiplicados por un factor de corrección que se obtiene de las tablas de </a:t>
            </a:r>
            <a:r>
              <a:rPr lang="es-PE" dirty="0" err="1"/>
              <a:t>Sichel</a:t>
            </a:r>
            <a:r>
              <a:rPr lang="es-PE" dirty="0"/>
              <a:t> (que es función del log de la varianza y del número de muestras).</a:t>
            </a:r>
          </a:p>
          <a:p>
            <a:pPr marL="457200" indent="-457200">
              <a:buFont typeface="+mj-lt"/>
              <a:buAutoNum type="arabicPeriod"/>
            </a:pPr>
            <a:endParaRPr lang="es-PE" dirty="0"/>
          </a:p>
          <a:p>
            <a:endParaRPr lang="es-PE" dirty="0"/>
          </a:p>
        </p:txBody>
      </p:sp>
      <p:pic>
        <p:nvPicPr>
          <p:cNvPr id="11" name="Imagen 10">
            <a:extLst>
              <a:ext uri="{FF2B5EF4-FFF2-40B4-BE49-F238E27FC236}">
                <a16:creationId xmlns:a16="http://schemas.microsoft.com/office/drawing/2014/main" id="{A9E0A8CE-9B13-4721-83D4-D05D036EB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618" y="1391658"/>
            <a:ext cx="5251949" cy="4629150"/>
          </a:xfrm>
          <a:prstGeom prst="rect">
            <a:avLst/>
          </a:prstGeom>
        </p:spPr>
      </p:pic>
    </p:spTree>
    <p:extLst>
      <p:ext uri="{BB962C8B-B14F-4D97-AF65-F5344CB8AC3E}">
        <p14:creationId xmlns:p14="http://schemas.microsoft.com/office/powerpoint/2010/main" val="136391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67D413-5498-4898-9951-E2F73AEB41C8}"/>
              </a:ext>
            </a:extLst>
          </p:cNvPr>
          <p:cNvSpPr>
            <a:spLocks noGrp="1"/>
          </p:cNvSpPr>
          <p:nvPr>
            <p:ph type="title"/>
          </p:nvPr>
        </p:nvSpPr>
        <p:spPr/>
        <p:txBody>
          <a:bodyPr/>
          <a:lstStyle/>
          <a:p>
            <a:r>
              <a:rPr lang="es-PE" dirty="0"/>
              <a:t>CUTTING GRADES – GRADE CAPPING</a:t>
            </a:r>
          </a:p>
        </p:txBody>
      </p:sp>
      <p:sp>
        <p:nvSpPr>
          <p:cNvPr id="6" name="Marcador de contenido 2">
            <a:extLst>
              <a:ext uri="{FF2B5EF4-FFF2-40B4-BE49-F238E27FC236}">
                <a16:creationId xmlns:a16="http://schemas.microsoft.com/office/drawing/2014/main" id="{5E25CA4B-40E3-427D-8A8A-6482D3F2D363}"/>
              </a:ext>
            </a:extLst>
          </p:cNvPr>
          <p:cNvSpPr>
            <a:spLocks noGrp="1"/>
          </p:cNvSpPr>
          <p:nvPr>
            <p:ph idx="1"/>
          </p:nvPr>
        </p:nvSpPr>
        <p:spPr>
          <a:xfrm>
            <a:off x="333375" y="1253330"/>
            <a:ext cx="11620500" cy="5033169"/>
          </a:xfrm>
        </p:spPr>
        <p:txBody>
          <a:bodyPr>
            <a:normAutofit/>
          </a:bodyPr>
          <a:lstStyle/>
          <a:p>
            <a:pPr marL="0" indent="0">
              <a:buNone/>
            </a:pPr>
            <a:r>
              <a:rPr lang="es-PE" sz="2400" dirty="0">
                <a:latin typeface="Times New Roman" panose="02020603050405020304" pitchFamily="18" charset="0"/>
                <a:cs typeface="Times New Roman" panose="02020603050405020304" pitchFamily="18" charset="0"/>
              </a:rPr>
              <a:t>Este proceso consiste en eliminar las variables que se escapan de los valores normales</a:t>
            </a:r>
          </a:p>
          <a:p>
            <a:pPr marL="0" indent="0">
              <a:buNone/>
            </a:pPr>
            <a:r>
              <a:rPr lang="es-PE" sz="2400" dirty="0">
                <a:latin typeface="Times New Roman" panose="02020603050405020304" pitchFamily="18" charset="0"/>
                <a:cs typeface="Times New Roman" panose="02020603050405020304" pitchFamily="18" charset="0"/>
              </a:rPr>
              <a:t>Valores Anómalos (</a:t>
            </a:r>
            <a:r>
              <a:rPr lang="es-PE" sz="2400" dirty="0" err="1">
                <a:latin typeface="Times New Roman" panose="02020603050405020304" pitchFamily="18" charset="0"/>
                <a:cs typeface="Times New Roman" panose="02020603050405020304" pitchFamily="18" charset="0"/>
              </a:rPr>
              <a:t>outlier</a:t>
            </a:r>
            <a:r>
              <a:rPr lang="es-PE" sz="2400" dirty="0">
                <a:latin typeface="Times New Roman" panose="02020603050405020304" pitchFamily="18" charset="0"/>
                <a:cs typeface="Times New Roman" panose="02020603050405020304" pitchFamily="18" charset="0"/>
              </a:rPr>
              <a:t>): Se considerarán muestras anómalas todas aquellas muestras cuya ley que sea mayor a 3 veces la desviación estándar sumando a la ley media de la población.</a:t>
            </a:r>
          </a:p>
        </p:txBody>
      </p:sp>
      <p:pic>
        <p:nvPicPr>
          <p:cNvPr id="7" name="Imagen 6">
            <a:extLst>
              <a:ext uri="{FF2B5EF4-FFF2-40B4-BE49-F238E27FC236}">
                <a16:creationId xmlns:a16="http://schemas.microsoft.com/office/drawing/2014/main" id="{A1EDF5D0-37ED-475C-B4DD-7BBDB59D6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499" y="2611602"/>
            <a:ext cx="6363251" cy="3520745"/>
          </a:xfrm>
          <a:prstGeom prst="rect">
            <a:avLst/>
          </a:prstGeom>
        </p:spPr>
      </p:pic>
    </p:spTree>
    <p:extLst>
      <p:ext uri="{BB962C8B-B14F-4D97-AF65-F5344CB8AC3E}">
        <p14:creationId xmlns:p14="http://schemas.microsoft.com/office/powerpoint/2010/main" val="306850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B3E7A-4F2C-4DBC-B249-17E59846E427}"/>
              </a:ext>
            </a:extLst>
          </p:cNvPr>
          <p:cNvSpPr>
            <a:spLocks noGrp="1"/>
          </p:cNvSpPr>
          <p:nvPr>
            <p:ph type="title"/>
          </p:nvPr>
        </p:nvSpPr>
        <p:spPr/>
        <p:txBody>
          <a:bodyPr>
            <a:normAutofit fontScale="90000"/>
          </a:bodyPr>
          <a:lstStyle/>
          <a:p>
            <a:r>
              <a:rPr lang="es-PE" dirty="0"/>
              <a:t>ANAMORFOSIS GAUSSIANA O TRANSFORMACIÓN DE VARIABLES</a:t>
            </a:r>
          </a:p>
        </p:txBody>
      </p:sp>
      <p:sp>
        <p:nvSpPr>
          <p:cNvPr id="5" name="Marcador de contenido 2">
            <a:extLst>
              <a:ext uri="{FF2B5EF4-FFF2-40B4-BE49-F238E27FC236}">
                <a16:creationId xmlns:a16="http://schemas.microsoft.com/office/drawing/2014/main" id="{4AC0B4B7-27BA-40CE-867A-37E35F44EAD6}"/>
              </a:ext>
            </a:extLst>
          </p:cNvPr>
          <p:cNvSpPr>
            <a:spLocks noGrp="1"/>
          </p:cNvSpPr>
          <p:nvPr>
            <p:ph idx="1"/>
          </p:nvPr>
        </p:nvSpPr>
        <p:spPr>
          <a:xfrm>
            <a:off x="328612" y="1152509"/>
            <a:ext cx="11534775" cy="5032375"/>
          </a:xfrm>
        </p:spPr>
        <p:txBody>
          <a:bodyPr>
            <a:normAutofit/>
          </a:bodyPr>
          <a:lstStyle/>
          <a:p>
            <a:pPr marL="0" indent="0">
              <a:buNone/>
            </a:pPr>
            <a:r>
              <a:rPr lang="es-PE" sz="2000" dirty="0">
                <a:latin typeface="Times New Roman" panose="02020603050405020304" pitchFamily="18" charset="0"/>
                <a:cs typeface="Times New Roman" panose="02020603050405020304" pitchFamily="18" charset="0"/>
              </a:rPr>
              <a:t>La anamorfosis consiste en deformar el histograma de los datos en un histograma Gaussiano.</a:t>
            </a:r>
          </a:p>
          <a:p>
            <a:pPr marL="0" indent="0">
              <a:buNone/>
            </a:pPr>
            <a:endParaRPr lang="es-PE" sz="20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4BFCD615-AD25-48B8-8DA8-72C87648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2301187"/>
            <a:ext cx="4381500" cy="2318438"/>
          </a:xfrm>
          <a:prstGeom prst="rect">
            <a:avLst/>
          </a:prstGeom>
        </p:spPr>
      </p:pic>
      <p:pic>
        <p:nvPicPr>
          <p:cNvPr id="7" name="Imagen 6">
            <a:extLst>
              <a:ext uri="{FF2B5EF4-FFF2-40B4-BE49-F238E27FC236}">
                <a16:creationId xmlns:a16="http://schemas.microsoft.com/office/drawing/2014/main" id="{83C962FD-5010-4072-BEBF-CF1F6077A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87" y="1540594"/>
            <a:ext cx="6948487" cy="4785801"/>
          </a:xfrm>
          <a:prstGeom prst="rect">
            <a:avLst/>
          </a:prstGeom>
        </p:spPr>
      </p:pic>
    </p:spTree>
    <p:extLst>
      <p:ext uri="{BB962C8B-B14F-4D97-AF65-F5344CB8AC3E}">
        <p14:creationId xmlns:p14="http://schemas.microsoft.com/office/powerpoint/2010/main" val="1799773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F5EE5-54BE-4ADC-A570-EBED4EADE951}"/>
              </a:ext>
            </a:extLst>
          </p:cNvPr>
          <p:cNvSpPr>
            <a:spLocks noGrp="1"/>
          </p:cNvSpPr>
          <p:nvPr>
            <p:ph type="title"/>
          </p:nvPr>
        </p:nvSpPr>
        <p:spPr/>
        <p:txBody>
          <a:bodyPr/>
          <a:lstStyle/>
          <a:p>
            <a:r>
              <a:rPr lang="es-PE" dirty="0"/>
              <a:t>MODELO GEOLÓGICO</a:t>
            </a:r>
          </a:p>
        </p:txBody>
      </p:sp>
      <p:sp>
        <p:nvSpPr>
          <p:cNvPr id="5" name="Marcador de contenido 2">
            <a:extLst>
              <a:ext uri="{FF2B5EF4-FFF2-40B4-BE49-F238E27FC236}">
                <a16:creationId xmlns:a16="http://schemas.microsoft.com/office/drawing/2014/main" id="{855CCBCB-FCB9-430C-BA68-BB80FCE14681}"/>
              </a:ext>
            </a:extLst>
          </p:cNvPr>
          <p:cNvSpPr>
            <a:spLocks noGrp="1"/>
          </p:cNvSpPr>
          <p:nvPr>
            <p:ph idx="1"/>
          </p:nvPr>
        </p:nvSpPr>
        <p:spPr>
          <a:xfrm>
            <a:off x="371474" y="1035050"/>
            <a:ext cx="11458575" cy="5213350"/>
          </a:xfrm>
        </p:spPr>
        <p:txBody>
          <a:bodyPr>
            <a:normAutofit/>
          </a:bodyPr>
          <a:lstStyle/>
          <a:p>
            <a:pPr marL="0" indent="0">
              <a:buNone/>
            </a:pPr>
            <a:r>
              <a:rPr lang="es-PE" sz="2400" dirty="0">
                <a:latin typeface="Times New Roman" panose="02020603050405020304" pitchFamily="18" charset="0"/>
                <a:cs typeface="Times New Roman" panose="02020603050405020304" pitchFamily="18" charset="0"/>
              </a:rPr>
              <a:t>Es una representación de la distribución espacial de atributos geológicos y petrofísicos basados en información fragmentaria </a:t>
            </a:r>
          </a:p>
        </p:txBody>
      </p:sp>
      <p:pic>
        <p:nvPicPr>
          <p:cNvPr id="6" name="Imagen 5">
            <a:extLst>
              <a:ext uri="{FF2B5EF4-FFF2-40B4-BE49-F238E27FC236}">
                <a16:creationId xmlns:a16="http://schemas.microsoft.com/office/drawing/2014/main" id="{6D4E3D05-4AEA-4F54-A490-BF3D8A5F0260}"/>
              </a:ext>
            </a:extLst>
          </p:cNvPr>
          <p:cNvPicPr>
            <a:picLocks noChangeAspect="1"/>
          </p:cNvPicPr>
          <p:nvPr/>
        </p:nvPicPr>
        <p:blipFill>
          <a:blip r:embed="rId2"/>
          <a:stretch>
            <a:fillRect/>
          </a:stretch>
        </p:blipFill>
        <p:spPr>
          <a:xfrm>
            <a:off x="371473" y="2057399"/>
            <a:ext cx="11458575" cy="3848101"/>
          </a:xfrm>
          <a:prstGeom prst="rect">
            <a:avLst/>
          </a:prstGeom>
        </p:spPr>
      </p:pic>
    </p:spTree>
    <p:extLst>
      <p:ext uri="{BB962C8B-B14F-4D97-AF65-F5344CB8AC3E}">
        <p14:creationId xmlns:p14="http://schemas.microsoft.com/office/powerpoint/2010/main" val="2735176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01CC4-2E5A-42A2-AEB6-FCB32D69C41B}"/>
              </a:ext>
            </a:extLst>
          </p:cNvPr>
          <p:cNvSpPr>
            <a:spLocks noGrp="1"/>
          </p:cNvSpPr>
          <p:nvPr>
            <p:ph type="title"/>
          </p:nvPr>
        </p:nvSpPr>
        <p:spPr/>
        <p:txBody>
          <a:bodyPr/>
          <a:lstStyle/>
          <a:p>
            <a:r>
              <a:rPr lang="es-PE" dirty="0"/>
              <a:t>ANALISIS ESTRUCTURAL</a:t>
            </a:r>
          </a:p>
        </p:txBody>
      </p:sp>
      <p:sp>
        <p:nvSpPr>
          <p:cNvPr id="5" name="Marcador de contenido 2">
            <a:extLst>
              <a:ext uri="{FF2B5EF4-FFF2-40B4-BE49-F238E27FC236}">
                <a16:creationId xmlns:a16="http://schemas.microsoft.com/office/drawing/2014/main" id="{EAADB784-D6C9-4957-848D-8742AD13C341}"/>
              </a:ext>
            </a:extLst>
          </p:cNvPr>
          <p:cNvSpPr>
            <a:spLocks noGrp="1"/>
          </p:cNvSpPr>
          <p:nvPr>
            <p:ph idx="1"/>
          </p:nvPr>
        </p:nvSpPr>
        <p:spPr>
          <a:xfrm>
            <a:off x="380999" y="977900"/>
            <a:ext cx="11420475" cy="5251450"/>
          </a:xfrm>
        </p:spPr>
        <p:txBody>
          <a:bodyPr>
            <a:normAutofit/>
          </a:bodyPr>
          <a:lstStyle/>
          <a:p>
            <a:pPr marL="0" indent="0">
              <a:buNone/>
            </a:pPr>
            <a:r>
              <a:rPr lang="es-PE" sz="2000" dirty="0">
                <a:latin typeface="Times New Roman" panose="02020603050405020304" pitchFamily="18" charset="0"/>
                <a:cs typeface="Times New Roman" panose="02020603050405020304" pitchFamily="18" charset="0"/>
              </a:rPr>
              <a:t>Semivariograma: Es la herramienta geoestadística básica y expresa la correlación espacial entre los valores muestreados. </a:t>
            </a:r>
          </a:p>
          <a:p>
            <a:pPr marL="0" indent="0">
              <a:buNone/>
            </a:pPr>
            <a:endParaRPr lang="es-PE" sz="2000" dirty="0">
              <a:latin typeface="Times New Roman" panose="02020603050405020304" pitchFamily="18" charset="0"/>
              <a:cs typeface="Times New Roman" panose="02020603050405020304" pitchFamily="18" charset="0"/>
            </a:endParaRPr>
          </a:p>
          <a:p>
            <a:pPr marL="0" indent="0">
              <a:buNone/>
            </a:pPr>
            <a:endParaRPr lang="es-PE" sz="2000" dirty="0">
              <a:latin typeface="Times New Roman" panose="02020603050405020304" pitchFamily="18" charset="0"/>
              <a:cs typeface="Times New Roman" panose="02020603050405020304" pitchFamily="18" charset="0"/>
            </a:endParaRPr>
          </a:p>
          <a:p>
            <a:pPr marL="0" indent="0">
              <a:buNone/>
            </a:pPr>
            <a:endParaRPr lang="es-PE" sz="2000" dirty="0">
              <a:latin typeface="Times New Roman" panose="02020603050405020304" pitchFamily="18" charset="0"/>
              <a:cs typeface="Times New Roman" panose="02020603050405020304" pitchFamily="18" charset="0"/>
            </a:endParaRPr>
          </a:p>
          <a:p>
            <a:pPr marL="0" indent="0">
              <a:buNone/>
            </a:pPr>
            <a:endParaRPr lang="es-PE" sz="2000" dirty="0">
              <a:latin typeface="Times New Roman" panose="02020603050405020304" pitchFamily="18" charset="0"/>
              <a:cs typeface="Times New Roman" panose="02020603050405020304" pitchFamily="18" charset="0"/>
            </a:endParaRPr>
          </a:p>
          <a:p>
            <a:pPr marL="0" indent="0">
              <a:buNone/>
            </a:pPr>
            <a:endParaRPr lang="es-PE" sz="2000" dirty="0">
              <a:latin typeface="Times New Roman" panose="02020603050405020304" pitchFamily="18" charset="0"/>
              <a:cs typeface="Times New Roman" panose="02020603050405020304" pitchFamily="18" charset="0"/>
            </a:endParaRPr>
          </a:p>
          <a:p>
            <a:pPr marL="0" indent="0">
              <a:buNone/>
            </a:pPr>
            <a:r>
              <a:rPr lang="es-PE" sz="2000" dirty="0">
                <a:latin typeface="Times New Roman" panose="02020603050405020304" pitchFamily="18" charset="0"/>
                <a:cs typeface="Times New Roman" panose="02020603050405020304" pitchFamily="18" charset="0"/>
              </a:rPr>
              <a:t>Semivariograma Experimental			Semivariograma Estructural</a:t>
            </a:r>
          </a:p>
          <a:p>
            <a:pPr marL="0" indent="0">
              <a:buNone/>
            </a:pPr>
            <a:endParaRPr lang="es-PE" sz="20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01C6C1E5-0497-4956-A33A-1D8FC342D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32" y="1866983"/>
            <a:ext cx="4666059" cy="1089754"/>
          </a:xfrm>
          <a:prstGeom prst="rect">
            <a:avLst/>
          </a:prstGeom>
        </p:spPr>
      </p:pic>
      <p:pic>
        <p:nvPicPr>
          <p:cNvPr id="7" name="Imagen 6">
            <a:extLst>
              <a:ext uri="{FF2B5EF4-FFF2-40B4-BE49-F238E27FC236}">
                <a16:creationId xmlns:a16="http://schemas.microsoft.com/office/drawing/2014/main" id="{FBAA5AD8-EEB4-48C5-AD22-FDAF200135A3}"/>
              </a:ext>
            </a:extLst>
          </p:cNvPr>
          <p:cNvPicPr>
            <a:picLocks noChangeAspect="1"/>
          </p:cNvPicPr>
          <p:nvPr/>
        </p:nvPicPr>
        <p:blipFill rotWithShape="1">
          <a:blip r:embed="rId3">
            <a:extLst>
              <a:ext uri="{28A0092B-C50C-407E-A947-70E740481C1C}">
                <a14:useLocalDpi xmlns:a14="http://schemas.microsoft.com/office/drawing/2010/main" val="0"/>
              </a:ext>
            </a:extLst>
          </a:blip>
          <a:srcRect l="1203" t="2000" b="1377"/>
          <a:stretch/>
        </p:blipFill>
        <p:spPr>
          <a:xfrm>
            <a:off x="5758597" y="1462595"/>
            <a:ext cx="5691871" cy="1966405"/>
          </a:xfrm>
          <a:prstGeom prst="rect">
            <a:avLst/>
          </a:prstGeom>
        </p:spPr>
      </p:pic>
      <p:pic>
        <p:nvPicPr>
          <p:cNvPr id="8" name="Imagen 7">
            <a:extLst>
              <a:ext uri="{FF2B5EF4-FFF2-40B4-BE49-F238E27FC236}">
                <a16:creationId xmlns:a16="http://schemas.microsoft.com/office/drawing/2014/main" id="{7679FD9F-8452-47C8-ADB2-73C7E6FBD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143" y="4211175"/>
            <a:ext cx="2011854" cy="1668925"/>
          </a:xfrm>
          <a:prstGeom prst="rect">
            <a:avLst/>
          </a:prstGeom>
        </p:spPr>
      </p:pic>
      <p:pic>
        <p:nvPicPr>
          <p:cNvPr id="9" name="Imagen 8">
            <a:extLst>
              <a:ext uri="{FF2B5EF4-FFF2-40B4-BE49-F238E27FC236}">
                <a16:creationId xmlns:a16="http://schemas.microsoft.com/office/drawing/2014/main" id="{E18DD0DE-30AD-4D4B-ACC9-7A4345598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715" y="4211175"/>
            <a:ext cx="2309060" cy="1729890"/>
          </a:xfrm>
          <a:prstGeom prst="rect">
            <a:avLst/>
          </a:prstGeom>
        </p:spPr>
      </p:pic>
    </p:spTree>
    <p:extLst>
      <p:ext uri="{BB962C8B-B14F-4D97-AF65-F5344CB8AC3E}">
        <p14:creationId xmlns:p14="http://schemas.microsoft.com/office/powerpoint/2010/main" val="350134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FFDA9A-50EF-4EEF-B5E6-F1E16053C9B5}"/>
              </a:ext>
            </a:extLst>
          </p:cNvPr>
          <p:cNvSpPr>
            <a:spLocks noGrp="1"/>
          </p:cNvSpPr>
          <p:nvPr>
            <p:ph type="title"/>
          </p:nvPr>
        </p:nvSpPr>
        <p:spPr/>
        <p:txBody>
          <a:bodyPr/>
          <a:lstStyle/>
          <a:p>
            <a:r>
              <a:rPr lang="es-PE" dirty="0"/>
              <a:t>CONSTRUCCIÓN DEL VARIOGRAMA</a:t>
            </a:r>
          </a:p>
        </p:txBody>
      </p:sp>
      <p:pic>
        <p:nvPicPr>
          <p:cNvPr id="5" name="Imagen 4">
            <a:extLst>
              <a:ext uri="{FF2B5EF4-FFF2-40B4-BE49-F238E27FC236}">
                <a16:creationId xmlns:a16="http://schemas.microsoft.com/office/drawing/2014/main" id="{447EAB68-7F1F-4DDD-9AE8-6D7FB5733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6240"/>
            <a:ext cx="7892467" cy="5241709"/>
          </a:xfrm>
          <a:prstGeom prst="rect">
            <a:avLst/>
          </a:prstGeom>
        </p:spPr>
      </p:pic>
      <p:pic>
        <p:nvPicPr>
          <p:cNvPr id="6" name="Imagen 5">
            <a:extLst>
              <a:ext uri="{FF2B5EF4-FFF2-40B4-BE49-F238E27FC236}">
                <a16:creationId xmlns:a16="http://schemas.microsoft.com/office/drawing/2014/main" id="{44D6646A-8AFC-4EA1-9213-9D989E8F5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467" y="1216240"/>
            <a:ext cx="4299533" cy="5241710"/>
          </a:xfrm>
          <a:prstGeom prst="rect">
            <a:avLst/>
          </a:prstGeom>
        </p:spPr>
      </p:pic>
    </p:spTree>
    <p:extLst>
      <p:ext uri="{BB962C8B-B14F-4D97-AF65-F5344CB8AC3E}">
        <p14:creationId xmlns:p14="http://schemas.microsoft.com/office/powerpoint/2010/main" val="279429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3EF7E-AAE3-4762-847C-4D9BBBA8B252}"/>
              </a:ext>
            </a:extLst>
          </p:cNvPr>
          <p:cNvSpPr>
            <a:spLocks noGrp="1"/>
          </p:cNvSpPr>
          <p:nvPr>
            <p:ph type="title"/>
          </p:nvPr>
        </p:nvSpPr>
        <p:spPr/>
        <p:txBody>
          <a:bodyPr/>
          <a:lstStyle/>
          <a:p>
            <a:r>
              <a:rPr lang="es-PE" dirty="0"/>
              <a:t>ANISOTROPIA</a:t>
            </a:r>
          </a:p>
        </p:txBody>
      </p:sp>
      <p:sp>
        <p:nvSpPr>
          <p:cNvPr id="5" name="Marcador de contenido 2">
            <a:extLst>
              <a:ext uri="{FF2B5EF4-FFF2-40B4-BE49-F238E27FC236}">
                <a16:creationId xmlns:a16="http://schemas.microsoft.com/office/drawing/2014/main" id="{7AA9A3BE-BB39-4C31-83F7-B99E16B24714}"/>
              </a:ext>
            </a:extLst>
          </p:cNvPr>
          <p:cNvSpPr>
            <a:spLocks noGrp="1"/>
          </p:cNvSpPr>
          <p:nvPr>
            <p:ph idx="1"/>
          </p:nvPr>
        </p:nvSpPr>
        <p:spPr>
          <a:xfrm>
            <a:off x="447582" y="1026634"/>
            <a:ext cx="11386352" cy="5169979"/>
          </a:xfrm>
        </p:spPr>
        <p:txBody>
          <a:bodyPr>
            <a:normAutofit/>
          </a:bodyPr>
          <a:lstStyle/>
          <a:p>
            <a:pPr marL="0" indent="0">
              <a:buNone/>
            </a:pPr>
            <a:r>
              <a:rPr lang="es-PE" sz="2400" dirty="0">
                <a:latin typeface="Times New Roman" panose="02020603050405020304" pitchFamily="18" charset="0"/>
                <a:cs typeface="Times New Roman" panose="02020603050405020304" pitchFamily="18" charset="0"/>
              </a:rPr>
              <a:t>El variograma puede tener distintos alcances y mesetas, según la dirección con que se aparean los datos.</a:t>
            </a: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endParaRPr lang="es-PE" sz="2400" dirty="0">
              <a:latin typeface="Times New Roman" panose="02020603050405020304" pitchFamily="18" charset="0"/>
              <a:cs typeface="Times New Roman" panose="02020603050405020304" pitchFamily="18" charset="0"/>
            </a:endParaRPr>
          </a:p>
          <a:p>
            <a:pPr marL="0" indent="0">
              <a:buNone/>
            </a:pPr>
            <a:r>
              <a:rPr lang="es-PE" sz="2400" dirty="0">
                <a:latin typeface="Times New Roman" panose="02020603050405020304" pitchFamily="18" charset="0"/>
                <a:cs typeface="Times New Roman" panose="02020603050405020304" pitchFamily="18" charset="0"/>
              </a:rPr>
              <a:t>Como saber si el variograma teórico se ajusta y es el mejor para el variograma experimental.</a:t>
            </a:r>
          </a:p>
          <a:p>
            <a:r>
              <a:rPr lang="es-PE" sz="2400" dirty="0">
                <a:latin typeface="Times New Roman" panose="02020603050405020304" pitchFamily="18" charset="0"/>
                <a:cs typeface="Times New Roman" panose="02020603050405020304" pitchFamily="18" charset="0"/>
              </a:rPr>
              <a:t>Recurrimos a la Estadística Bivariable la ajustamos con el coeficiente de determinación y viendo cual es el que nos conviene mas</a:t>
            </a:r>
          </a:p>
        </p:txBody>
      </p:sp>
      <p:pic>
        <p:nvPicPr>
          <p:cNvPr id="6" name="Imagen 5">
            <a:extLst>
              <a:ext uri="{FF2B5EF4-FFF2-40B4-BE49-F238E27FC236}">
                <a16:creationId xmlns:a16="http://schemas.microsoft.com/office/drawing/2014/main" id="{6AEAC21F-2608-4729-8001-6EB54F10D682}"/>
              </a:ext>
            </a:extLst>
          </p:cNvPr>
          <p:cNvPicPr>
            <a:picLocks noChangeAspect="1"/>
          </p:cNvPicPr>
          <p:nvPr/>
        </p:nvPicPr>
        <p:blipFill rotWithShape="1">
          <a:blip r:embed="rId2">
            <a:extLst>
              <a:ext uri="{28A0092B-C50C-407E-A947-70E740481C1C}">
                <a14:useLocalDpi xmlns:a14="http://schemas.microsoft.com/office/drawing/2010/main" val="0"/>
              </a:ext>
            </a:extLst>
          </a:blip>
          <a:srcRect b="2219"/>
          <a:stretch/>
        </p:blipFill>
        <p:spPr>
          <a:xfrm>
            <a:off x="1056779" y="2297922"/>
            <a:ext cx="4648603" cy="1430700"/>
          </a:xfrm>
          <a:prstGeom prst="rect">
            <a:avLst/>
          </a:prstGeom>
        </p:spPr>
      </p:pic>
      <p:pic>
        <p:nvPicPr>
          <p:cNvPr id="7" name="Imagen 6">
            <a:extLst>
              <a:ext uri="{FF2B5EF4-FFF2-40B4-BE49-F238E27FC236}">
                <a16:creationId xmlns:a16="http://schemas.microsoft.com/office/drawing/2014/main" id="{7B79BCED-79FC-4BA8-8815-E554349C2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322" y="2173826"/>
            <a:ext cx="3275860" cy="1678891"/>
          </a:xfrm>
          <a:prstGeom prst="rect">
            <a:avLst/>
          </a:prstGeom>
        </p:spPr>
      </p:pic>
    </p:spTree>
    <p:extLst>
      <p:ext uri="{BB962C8B-B14F-4D97-AF65-F5344CB8AC3E}">
        <p14:creationId xmlns:p14="http://schemas.microsoft.com/office/powerpoint/2010/main" val="189354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871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95518-E240-432D-AD44-90B4134E2DC7}"/>
              </a:ext>
            </a:extLst>
          </p:cNvPr>
          <p:cNvSpPr>
            <a:spLocks noGrp="1"/>
          </p:cNvSpPr>
          <p:nvPr>
            <p:ph type="title"/>
          </p:nvPr>
        </p:nvSpPr>
        <p:spPr/>
        <p:txBody>
          <a:bodyPr/>
          <a:lstStyle/>
          <a:p>
            <a:r>
              <a:rPr lang="es-PE" dirty="0"/>
              <a:t>MODELOS DE VARIOGRAMA</a:t>
            </a:r>
          </a:p>
        </p:txBody>
      </p:sp>
      <p:pic>
        <p:nvPicPr>
          <p:cNvPr id="5" name="Marcador de contenido 4">
            <a:extLst>
              <a:ext uri="{FF2B5EF4-FFF2-40B4-BE49-F238E27FC236}">
                <a16:creationId xmlns:a16="http://schemas.microsoft.com/office/drawing/2014/main" id="{32047C64-7CC8-4F47-A612-EC650DDAD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98" y="1311444"/>
            <a:ext cx="3813298" cy="4235111"/>
          </a:xfrm>
        </p:spPr>
      </p:pic>
      <p:pic>
        <p:nvPicPr>
          <p:cNvPr id="6" name="Imagen 5">
            <a:extLst>
              <a:ext uri="{FF2B5EF4-FFF2-40B4-BE49-F238E27FC236}">
                <a16:creationId xmlns:a16="http://schemas.microsoft.com/office/drawing/2014/main" id="{4B0E7A9F-A27F-4724-A296-0BD81A058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541" y="1311444"/>
            <a:ext cx="4025265" cy="4235111"/>
          </a:xfrm>
          <a:prstGeom prst="rect">
            <a:avLst/>
          </a:prstGeom>
        </p:spPr>
      </p:pic>
      <p:pic>
        <p:nvPicPr>
          <p:cNvPr id="7" name="Imagen 6">
            <a:extLst>
              <a:ext uri="{FF2B5EF4-FFF2-40B4-BE49-F238E27FC236}">
                <a16:creationId xmlns:a16="http://schemas.microsoft.com/office/drawing/2014/main" id="{F45C3375-C30F-4ACE-884C-102B414F2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151" y="1311444"/>
            <a:ext cx="3600951" cy="4235111"/>
          </a:xfrm>
          <a:prstGeom prst="rect">
            <a:avLst/>
          </a:prstGeom>
        </p:spPr>
      </p:pic>
    </p:spTree>
    <p:extLst>
      <p:ext uri="{BB962C8B-B14F-4D97-AF65-F5344CB8AC3E}">
        <p14:creationId xmlns:p14="http://schemas.microsoft.com/office/powerpoint/2010/main" val="38702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41F568-AAA9-4C1F-892F-62B8FF09AA66}"/>
              </a:ext>
            </a:extLst>
          </p:cNvPr>
          <p:cNvSpPr>
            <a:spLocks noGrp="1"/>
          </p:cNvSpPr>
          <p:nvPr>
            <p:ph type="title"/>
          </p:nvPr>
        </p:nvSpPr>
        <p:spPr/>
        <p:txBody>
          <a:bodyPr>
            <a:normAutofit fontScale="90000"/>
          </a:bodyPr>
          <a:lstStyle/>
          <a:p>
            <a:r>
              <a:rPr lang="es-PE" dirty="0"/>
              <a:t>INTERPOLACIÓN O ESTIMACIÓN ESPACIAL (KRIGING)</a:t>
            </a:r>
          </a:p>
        </p:txBody>
      </p:sp>
      <p:sp>
        <p:nvSpPr>
          <p:cNvPr id="5" name="Marcador de contenido 2">
            <a:extLst>
              <a:ext uri="{FF2B5EF4-FFF2-40B4-BE49-F238E27FC236}">
                <a16:creationId xmlns:a16="http://schemas.microsoft.com/office/drawing/2014/main" id="{E25789AA-760B-434D-B81F-83228A53FB65}"/>
              </a:ext>
            </a:extLst>
          </p:cNvPr>
          <p:cNvSpPr>
            <a:spLocks noGrp="1"/>
          </p:cNvSpPr>
          <p:nvPr>
            <p:ph idx="1"/>
          </p:nvPr>
        </p:nvSpPr>
        <p:spPr>
          <a:xfrm>
            <a:off x="336241" y="973369"/>
            <a:ext cx="11519517" cy="5294266"/>
          </a:xfrm>
        </p:spPr>
        <p:txBody>
          <a:bodyPr>
            <a:normAutofit lnSpcReduction="10000"/>
          </a:bodyPr>
          <a:lstStyle/>
          <a:p>
            <a:pPr marL="0" indent="0">
              <a:buNone/>
            </a:pPr>
            <a:r>
              <a:rPr lang="es-PE" sz="2400" dirty="0">
                <a:latin typeface="Times New Roman" panose="02020603050405020304" pitchFamily="18" charset="0"/>
                <a:cs typeface="Times New Roman" panose="02020603050405020304" pitchFamily="18" charset="0"/>
              </a:rPr>
              <a:t>Es un método de estimación que se fundamenta en la minimización del error cuadrático medio.</a:t>
            </a:r>
          </a:p>
          <a:p>
            <a:pPr marL="0" indent="0">
              <a:buNone/>
            </a:pPr>
            <a:r>
              <a:rPr lang="es-PE" sz="2400" dirty="0">
                <a:latin typeface="Times New Roman" panose="02020603050405020304" pitchFamily="18" charset="0"/>
                <a:cs typeface="Times New Roman" panose="02020603050405020304" pitchFamily="18" charset="0"/>
              </a:rPr>
              <a:t>¿Por qué se usa Kriging?</a:t>
            </a:r>
          </a:p>
          <a:p>
            <a:r>
              <a:rPr lang="es-PE" sz="2400" dirty="0">
                <a:latin typeface="Times New Roman" panose="02020603050405020304" pitchFamily="18" charset="0"/>
                <a:cs typeface="Times New Roman" panose="02020603050405020304" pitchFamily="18" charset="0"/>
              </a:rPr>
              <a:t>Es optimo ya que utiliza resultados discutidos del análisis estructural.</a:t>
            </a:r>
          </a:p>
          <a:p>
            <a:r>
              <a:rPr lang="es-PE" sz="2400" dirty="0">
                <a:latin typeface="Times New Roman" panose="02020603050405020304" pitchFamily="18" charset="0"/>
                <a:cs typeface="Times New Roman" panose="02020603050405020304" pitchFamily="18" charset="0"/>
              </a:rPr>
              <a:t>Insesgado es decir el valor esperado del error es cero.</a:t>
            </a:r>
          </a:p>
          <a:p>
            <a:r>
              <a:rPr lang="es-PE" sz="2400" dirty="0">
                <a:latin typeface="Times New Roman" panose="02020603050405020304" pitchFamily="18" charset="0"/>
                <a:cs typeface="Times New Roman" panose="02020603050405020304" pitchFamily="18" charset="0"/>
              </a:rPr>
              <a:t>Minimiza la varianza de la estimación.</a:t>
            </a:r>
          </a:p>
          <a:p>
            <a:r>
              <a:rPr lang="es-PE" sz="2400" dirty="0">
                <a:latin typeface="Times New Roman" panose="02020603050405020304" pitchFamily="18" charset="0"/>
                <a:cs typeface="Times New Roman" panose="02020603050405020304" pitchFamily="18" charset="0"/>
              </a:rPr>
              <a:t>Estimador puntual o en bloques.</a:t>
            </a:r>
          </a:p>
          <a:p>
            <a:r>
              <a:rPr lang="es-PE" sz="2400" dirty="0">
                <a:latin typeface="Times New Roman" panose="02020603050405020304" pitchFamily="18" charset="0"/>
                <a:cs typeface="Times New Roman" panose="02020603050405020304" pitchFamily="18" charset="0"/>
              </a:rPr>
              <a:t>Considera la correlación espacial.</a:t>
            </a:r>
          </a:p>
          <a:p>
            <a:pPr marL="0" indent="0">
              <a:buNone/>
            </a:pPr>
            <a:r>
              <a:rPr lang="es-PE" sz="2400" dirty="0">
                <a:latin typeface="Times New Roman" panose="02020603050405020304" pitchFamily="18" charset="0"/>
                <a:cs typeface="Times New Roman" panose="02020603050405020304" pitchFamily="18" charset="0"/>
              </a:rPr>
              <a:t>Tipos de Kriging</a:t>
            </a:r>
          </a:p>
          <a:p>
            <a:r>
              <a:rPr lang="es-PE" sz="2400" dirty="0">
                <a:latin typeface="Times New Roman" panose="02020603050405020304" pitchFamily="18" charset="0"/>
                <a:cs typeface="Times New Roman" panose="02020603050405020304" pitchFamily="18" charset="0"/>
              </a:rPr>
              <a:t>Kriging Simple</a:t>
            </a:r>
          </a:p>
          <a:p>
            <a:r>
              <a:rPr lang="es-PE" sz="2400" dirty="0">
                <a:latin typeface="Times New Roman" panose="02020603050405020304" pitchFamily="18" charset="0"/>
                <a:cs typeface="Times New Roman" panose="02020603050405020304" pitchFamily="18" charset="0"/>
              </a:rPr>
              <a:t>Kriging ordinario</a:t>
            </a:r>
          </a:p>
          <a:p>
            <a:r>
              <a:rPr lang="es-PE" sz="2400" dirty="0">
                <a:latin typeface="Times New Roman" panose="02020603050405020304" pitchFamily="18" charset="0"/>
                <a:cs typeface="Times New Roman" panose="02020603050405020304" pitchFamily="18" charset="0"/>
              </a:rPr>
              <a:t>Kriging Universal</a:t>
            </a:r>
          </a:p>
        </p:txBody>
      </p:sp>
      <p:pic>
        <p:nvPicPr>
          <p:cNvPr id="6" name="Imagen 5">
            <a:extLst>
              <a:ext uri="{FF2B5EF4-FFF2-40B4-BE49-F238E27FC236}">
                <a16:creationId xmlns:a16="http://schemas.microsoft.com/office/drawing/2014/main" id="{AFF65339-83E5-4DE2-A68C-CC1B8C349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266" y="4518620"/>
            <a:ext cx="5631668" cy="906859"/>
          </a:xfrm>
          <a:prstGeom prst="rect">
            <a:avLst/>
          </a:prstGeom>
        </p:spPr>
      </p:pic>
    </p:spTree>
    <p:extLst>
      <p:ext uri="{BB962C8B-B14F-4D97-AF65-F5344CB8AC3E}">
        <p14:creationId xmlns:p14="http://schemas.microsoft.com/office/powerpoint/2010/main" val="2754556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D9B0A-5C20-4144-990A-9FAE1B792460}"/>
              </a:ext>
            </a:extLst>
          </p:cNvPr>
          <p:cNvSpPr>
            <a:spLocks noGrp="1"/>
          </p:cNvSpPr>
          <p:nvPr>
            <p:ph type="title"/>
          </p:nvPr>
        </p:nvSpPr>
        <p:spPr/>
        <p:txBody>
          <a:bodyPr/>
          <a:lstStyle/>
          <a:p>
            <a:r>
              <a:rPr lang="es-PE" dirty="0"/>
              <a:t>Ejercicio </a:t>
            </a:r>
            <a:r>
              <a:rPr lang="es-PE" dirty="0" err="1"/>
              <a:t>Kriging</a:t>
            </a:r>
            <a:r>
              <a:rPr lang="es-PE" dirty="0"/>
              <a:t> Ordinario</a:t>
            </a:r>
          </a:p>
        </p:txBody>
      </p:sp>
      <p:pic>
        <p:nvPicPr>
          <p:cNvPr id="5" name="Marcador de contenido 4">
            <a:extLst>
              <a:ext uri="{FF2B5EF4-FFF2-40B4-BE49-F238E27FC236}">
                <a16:creationId xmlns:a16="http://schemas.microsoft.com/office/drawing/2014/main" id="{9F827210-493D-4498-A422-712FB164E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37853"/>
            <a:ext cx="12191999" cy="5495278"/>
          </a:xfrm>
        </p:spPr>
      </p:pic>
      <p:pic>
        <p:nvPicPr>
          <p:cNvPr id="6" name="Imagen 5">
            <a:extLst>
              <a:ext uri="{FF2B5EF4-FFF2-40B4-BE49-F238E27FC236}">
                <a16:creationId xmlns:a16="http://schemas.microsoft.com/office/drawing/2014/main" id="{59A49E4F-29C2-4FCF-B19D-F01E11784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941" y="1037853"/>
            <a:ext cx="3116850" cy="5733831"/>
          </a:xfrm>
          <a:prstGeom prst="rect">
            <a:avLst/>
          </a:prstGeom>
        </p:spPr>
      </p:pic>
    </p:spTree>
    <p:extLst>
      <p:ext uri="{BB962C8B-B14F-4D97-AF65-F5344CB8AC3E}">
        <p14:creationId xmlns:p14="http://schemas.microsoft.com/office/powerpoint/2010/main" val="254708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4455E-EF97-45C1-8238-6331C7739687}"/>
              </a:ext>
            </a:extLst>
          </p:cNvPr>
          <p:cNvSpPr>
            <a:spLocks noGrp="1"/>
          </p:cNvSpPr>
          <p:nvPr>
            <p:ph type="title"/>
          </p:nvPr>
        </p:nvSpPr>
        <p:spPr/>
        <p:txBody>
          <a:bodyPr/>
          <a:lstStyle/>
          <a:p>
            <a:r>
              <a:rPr lang="es-PE" dirty="0"/>
              <a:t>Entendemos el desarrollo con mas detalle</a:t>
            </a:r>
          </a:p>
        </p:txBody>
      </p:sp>
      <p:pic>
        <p:nvPicPr>
          <p:cNvPr id="5" name="Marcador de contenido 4">
            <a:extLst>
              <a:ext uri="{FF2B5EF4-FFF2-40B4-BE49-F238E27FC236}">
                <a16:creationId xmlns:a16="http://schemas.microsoft.com/office/drawing/2014/main" id="{55CD877A-10F9-4E95-AF2C-54C28EB8A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3976" y="2216242"/>
            <a:ext cx="3667396" cy="1974758"/>
          </a:xfrm>
        </p:spPr>
      </p:pic>
      <p:pic>
        <p:nvPicPr>
          <p:cNvPr id="6" name="Imagen 5">
            <a:extLst>
              <a:ext uri="{FF2B5EF4-FFF2-40B4-BE49-F238E27FC236}">
                <a16:creationId xmlns:a16="http://schemas.microsoft.com/office/drawing/2014/main" id="{5297C755-0F1B-4F78-AEE7-7C32CC305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525" y="1238175"/>
            <a:ext cx="5438775" cy="4381649"/>
          </a:xfrm>
          <a:prstGeom prst="rect">
            <a:avLst/>
          </a:prstGeom>
        </p:spPr>
      </p:pic>
    </p:spTree>
    <p:extLst>
      <p:ext uri="{BB962C8B-B14F-4D97-AF65-F5344CB8AC3E}">
        <p14:creationId xmlns:p14="http://schemas.microsoft.com/office/powerpoint/2010/main" val="136032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B9C9E-084F-430A-A3FE-BE3F5DC3EA74}"/>
              </a:ext>
            </a:extLst>
          </p:cNvPr>
          <p:cNvSpPr>
            <a:spLocks noGrp="1"/>
          </p:cNvSpPr>
          <p:nvPr>
            <p:ph type="title"/>
          </p:nvPr>
        </p:nvSpPr>
        <p:spPr/>
        <p:txBody>
          <a:bodyPr/>
          <a:lstStyle/>
          <a:p>
            <a:r>
              <a:rPr lang="es-PE" dirty="0"/>
              <a:t>Determinamos “h”, “gamma(h)”, “</a:t>
            </a:r>
            <a:r>
              <a:rPr lang="es-PE" dirty="0" err="1"/>
              <a:t>cov</a:t>
            </a:r>
            <a:r>
              <a:rPr lang="es-PE" dirty="0"/>
              <a:t>(h)”</a:t>
            </a:r>
          </a:p>
        </p:txBody>
      </p:sp>
      <p:pic>
        <p:nvPicPr>
          <p:cNvPr id="5" name="Imagen 4">
            <a:extLst>
              <a:ext uri="{FF2B5EF4-FFF2-40B4-BE49-F238E27FC236}">
                <a16:creationId xmlns:a16="http://schemas.microsoft.com/office/drawing/2014/main" id="{05956CA6-995F-41F5-8029-3E83C50C9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6" y="1009649"/>
            <a:ext cx="9715500" cy="5200651"/>
          </a:xfrm>
          <a:prstGeom prst="rect">
            <a:avLst/>
          </a:prstGeom>
        </p:spPr>
      </p:pic>
    </p:spTree>
    <p:extLst>
      <p:ext uri="{BB962C8B-B14F-4D97-AF65-F5344CB8AC3E}">
        <p14:creationId xmlns:p14="http://schemas.microsoft.com/office/powerpoint/2010/main" val="1673241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B85895C-23C8-4872-BF66-D741DC407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2302"/>
            <a:ext cx="8258175" cy="4793395"/>
          </a:xfrm>
          <a:prstGeom prst="rect">
            <a:avLst/>
          </a:prstGeom>
        </p:spPr>
      </p:pic>
      <p:pic>
        <p:nvPicPr>
          <p:cNvPr id="6" name="Marcador de contenido 4">
            <a:extLst>
              <a:ext uri="{FF2B5EF4-FFF2-40B4-BE49-F238E27FC236}">
                <a16:creationId xmlns:a16="http://schemas.microsoft.com/office/drawing/2014/main" id="{70C40F7A-24CD-410B-91BD-2CF5A9D07E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8175" y="1032300"/>
            <a:ext cx="3667396" cy="1482300"/>
          </a:xfrm>
        </p:spPr>
      </p:pic>
      <p:pic>
        <p:nvPicPr>
          <p:cNvPr id="7" name="Imagen 6">
            <a:extLst>
              <a:ext uri="{FF2B5EF4-FFF2-40B4-BE49-F238E27FC236}">
                <a16:creationId xmlns:a16="http://schemas.microsoft.com/office/drawing/2014/main" id="{B4DC88DA-89C9-401B-972F-5C08159AF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8175" y="2952707"/>
            <a:ext cx="3513124" cy="952583"/>
          </a:xfrm>
          <a:prstGeom prst="rect">
            <a:avLst/>
          </a:prstGeom>
        </p:spPr>
      </p:pic>
      <p:sp>
        <p:nvSpPr>
          <p:cNvPr id="8" name="Rectángulo 7">
            <a:extLst>
              <a:ext uri="{FF2B5EF4-FFF2-40B4-BE49-F238E27FC236}">
                <a16:creationId xmlns:a16="http://schemas.microsoft.com/office/drawing/2014/main" id="{196144E3-CDBF-49C3-BD42-2DF3E7027314}"/>
              </a:ext>
            </a:extLst>
          </p:cNvPr>
          <p:cNvSpPr/>
          <p:nvPr/>
        </p:nvSpPr>
        <p:spPr>
          <a:xfrm>
            <a:off x="8486774" y="4457700"/>
            <a:ext cx="313372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err="1">
                <a:solidFill>
                  <a:schemeClr val="tx1"/>
                </a:solidFill>
              </a:rPr>
              <a:t>Cov</a:t>
            </a:r>
            <a:r>
              <a:rPr lang="es-PE" dirty="0">
                <a:solidFill>
                  <a:schemeClr val="tx1"/>
                </a:solidFill>
              </a:rPr>
              <a:t> (h) = (Co + C) – Gamma(h)</a:t>
            </a:r>
          </a:p>
        </p:txBody>
      </p:sp>
    </p:spTree>
    <p:extLst>
      <p:ext uri="{BB962C8B-B14F-4D97-AF65-F5344CB8AC3E}">
        <p14:creationId xmlns:p14="http://schemas.microsoft.com/office/powerpoint/2010/main" val="398182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14CB-0661-4F52-A445-D42533797E93}"/>
              </a:ext>
            </a:extLst>
          </p:cNvPr>
          <p:cNvSpPr>
            <a:spLocks noGrp="1"/>
          </p:cNvSpPr>
          <p:nvPr>
            <p:ph type="title"/>
          </p:nvPr>
        </p:nvSpPr>
        <p:spPr/>
        <p:txBody>
          <a:bodyPr/>
          <a:lstStyle/>
          <a:p>
            <a:r>
              <a:rPr lang="es-PE" dirty="0"/>
              <a:t>Graficando el </a:t>
            </a:r>
            <a:r>
              <a:rPr lang="es-PE" dirty="0" err="1"/>
              <a:t>Variograma</a:t>
            </a:r>
            <a:endParaRPr lang="es-PE" dirty="0"/>
          </a:p>
        </p:txBody>
      </p:sp>
      <p:pic>
        <p:nvPicPr>
          <p:cNvPr id="5" name="Marcador de contenido 4">
            <a:extLst>
              <a:ext uri="{FF2B5EF4-FFF2-40B4-BE49-F238E27FC236}">
                <a16:creationId xmlns:a16="http://schemas.microsoft.com/office/drawing/2014/main" id="{8632BF32-A3FD-4281-83E1-F439F93391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372" y="1242836"/>
            <a:ext cx="2263256" cy="4766469"/>
          </a:xfrm>
        </p:spPr>
      </p:pic>
      <p:pic>
        <p:nvPicPr>
          <p:cNvPr id="6" name="Imagen 5">
            <a:extLst>
              <a:ext uri="{FF2B5EF4-FFF2-40B4-BE49-F238E27FC236}">
                <a16:creationId xmlns:a16="http://schemas.microsoft.com/office/drawing/2014/main" id="{B2000C3F-EE8B-46B0-A222-99DF7CFD7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947" y="1079942"/>
            <a:ext cx="7201128" cy="5092258"/>
          </a:xfrm>
          <a:prstGeom prst="rect">
            <a:avLst/>
          </a:prstGeom>
        </p:spPr>
      </p:pic>
    </p:spTree>
    <p:extLst>
      <p:ext uri="{BB962C8B-B14F-4D97-AF65-F5344CB8AC3E}">
        <p14:creationId xmlns:p14="http://schemas.microsoft.com/office/powerpoint/2010/main" val="2557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ED16D2-03EF-4AE6-871F-8AA5359105A7}"/>
              </a:ext>
            </a:extLst>
          </p:cNvPr>
          <p:cNvSpPr>
            <a:spLocks noGrp="1"/>
          </p:cNvSpPr>
          <p:nvPr>
            <p:ph type="title"/>
          </p:nvPr>
        </p:nvSpPr>
        <p:spPr/>
        <p:txBody>
          <a:bodyPr/>
          <a:lstStyle/>
          <a:p>
            <a:r>
              <a:rPr lang="es-PE" dirty="0"/>
              <a:t>Sistema de ecuaciones y valor </a:t>
            </a:r>
            <a:r>
              <a:rPr lang="es-PE" dirty="0" err="1"/>
              <a:t>Xo</a:t>
            </a:r>
            <a:endParaRPr lang="es-PE" dirty="0"/>
          </a:p>
        </p:txBody>
      </p:sp>
      <p:pic>
        <p:nvPicPr>
          <p:cNvPr id="5" name="Imagen 4">
            <a:extLst>
              <a:ext uri="{FF2B5EF4-FFF2-40B4-BE49-F238E27FC236}">
                <a16:creationId xmlns:a16="http://schemas.microsoft.com/office/drawing/2014/main" id="{BD0639E6-919B-45D7-B32F-8E328BE93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46" y="1047749"/>
            <a:ext cx="6740255" cy="3057525"/>
          </a:xfrm>
          <a:prstGeom prst="rect">
            <a:avLst/>
          </a:prstGeom>
        </p:spPr>
      </p:pic>
      <p:pic>
        <p:nvPicPr>
          <p:cNvPr id="6" name="Imagen 5">
            <a:extLst>
              <a:ext uri="{FF2B5EF4-FFF2-40B4-BE49-F238E27FC236}">
                <a16:creationId xmlns:a16="http://schemas.microsoft.com/office/drawing/2014/main" id="{169F96F4-BFAC-428D-A7CB-27A01561E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499" y="1047749"/>
            <a:ext cx="3577955" cy="3057525"/>
          </a:xfrm>
          <a:prstGeom prst="rect">
            <a:avLst/>
          </a:prstGeom>
        </p:spPr>
      </p:pic>
      <p:pic>
        <p:nvPicPr>
          <p:cNvPr id="7" name="Imagen 6">
            <a:extLst>
              <a:ext uri="{FF2B5EF4-FFF2-40B4-BE49-F238E27FC236}">
                <a16:creationId xmlns:a16="http://schemas.microsoft.com/office/drawing/2014/main" id="{AB6D62CD-04E0-4F29-9BA5-BDB612C6A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855" y="4343400"/>
            <a:ext cx="9007621" cy="1453661"/>
          </a:xfrm>
          <a:prstGeom prst="rect">
            <a:avLst/>
          </a:prstGeom>
        </p:spPr>
      </p:pic>
    </p:spTree>
    <p:extLst>
      <p:ext uri="{BB962C8B-B14F-4D97-AF65-F5344CB8AC3E}">
        <p14:creationId xmlns:p14="http://schemas.microsoft.com/office/powerpoint/2010/main" val="3492959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5A441-2716-4A42-B3DD-5EE2965CAF7A}"/>
              </a:ext>
            </a:extLst>
          </p:cNvPr>
          <p:cNvSpPr>
            <a:spLocks noGrp="1"/>
          </p:cNvSpPr>
          <p:nvPr>
            <p:ph type="title"/>
          </p:nvPr>
        </p:nvSpPr>
        <p:spPr/>
        <p:txBody>
          <a:bodyPr/>
          <a:lstStyle/>
          <a:p>
            <a:r>
              <a:rPr lang="es-PE" dirty="0"/>
              <a:t>CATEGORIZACIÓN DE RECURSOS</a:t>
            </a:r>
          </a:p>
        </p:txBody>
      </p:sp>
      <p:pic>
        <p:nvPicPr>
          <p:cNvPr id="5" name="Imagen 4">
            <a:extLst>
              <a:ext uri="{FF2B5EF4-FFF2-40B4-BE49-F238E27FC236}">
                <a16:creationId xmlns:a16="http://schemas.microsoft.com/office/drawing/2014/main" id="{6E5337CB-02E4-4F65-9B19-E5B396D45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34" y="1250472"/>
            <a:ext cx="5342083" cy="4351338"/>
          </a:xfrm>
          <a:prstGeom prst="rect">
            <a:avLst/>
          </a:prstGeom>
        </p:spPr>
      </p:pic>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id="{2C38C63F-7BEF-4A57-A38C-EADAB51F9D38}"/>
                  </a:ext>
                </a:extLst>
              </p:cNvPr>
              <p:cNvSpPr>
                <a:spLocks noGrp="1"/>
              </p:cNvSpPr>
              <p:nvPr>
                <p:ph idx="1"/>
              </p:nvPr>
            </p:nvSpPr>
            <p:spPr>
              <a:xfrm>
                <a:off x="5865181" y="928979"/>
                <a:ext cx="6199572" cy="5063447"/>
              </a:xfrm>
            </p:spPr>
            <p:txBody>
              <a:bodyPr>
                <a:normAutofit/>
              </a:bodyPr>
              <a:lstStyle/>
              <a:p>
                <a:pPr marL="0" indent="0">
                  <a:buNone/>
                </a:pPr>
                <a:r>
                  <a:rPr lang="es-PE" sz="2000" dirty="0">
                    <a:latin typeface="Times New Roman" panose="02020603050405020304" pitchFamily="18" charset="0"/>
                    <a:cs typeface="Times New Roman" panose="02020603050405020304" pitchFamily="18" charset="0"/>
                  </a:rPr>
                  <a:t>Categorización por Varianza del Kriging</a:t>
                </a:r>
              </a:p>
              <a:p>
                <a:pPr marL="0" indent="0">
                  <a:buNone/>
                </a:pPr>
                <a:r>
                  <a:rPr lang="es-PE" sz="2000" dirty="0">
                    <a:latin typeface="Times New Roman" panose="02020603050405020304" pitchFamily="18" charset="0"/>
                    <a:cs typeface="Times New Roman" panose="02020603050405020304" pitchFamily="18" charset="0"/>
                  </a:rPr>
                  <a:t>Varianza KO:</a:t>
                </a:r>
              </a:p>
              <a:p>
                <a:pPr marL="0" indent="0">
                  <a:buNone/>
                </a:pPr>
                <a:r>
                  <a:rPr lang="es-PE" sz="2000" dirty="0">
                    <a:latin typeface="Times New Roman" panose="02020603050405020304" pitchFamily="18" charset="0"/>
                    <a:cs typeface="Times New Roman" panose="02020603050405020304" pitchFamily="18" charset="0"/>
                  </a:rPr>
                  <a:t>   </a:t>
                </a:r>
                <a:r>
                  <a:rPr lang="es-PE" sz="1800" dirty="0">
                    <a:latin typeface="Times New Roman" panose="02020603050405020304" pitchFamily="18" charset="0"/>
                    <a:cs typeface="Times New Roman" panose="02020603050405020304" pitchFamily="18" charset="0"/>
                  </a:rPr>
                  <a:t>83 – 28.51x0.39 – 3.70x2.19 – 24.68x0.33 – 15.97x0.26 + 6.66</a:t>
                </a:r>
              </a:p>
              <a:p>
                <a:pPr marL="0" indent="0">
                  <a:buNone/>
                </a:pPr>
                <a:r>
                  <a:rPr lang="es-PE" sz="18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s-PE" sz="1800" i="1" smtClean="0">
                            <a:latin typeface="Cambria Math" panose="02040503050406030204" pitchFamily="18" charset="0"/>
                            <a:cs typeface="Times New Roman" panose="02020603050405020304" pitchFamily="18" charset="0"/>
                          </a:rPr>
                        </m:ctrlPr>
                      </m:sSupPr>
                      <m:e>
                        <m:r>
                          <a:rPr lang="es-PE" sz="1800" b="0" i="1" smtClean="0">
                            <a:latin typeface="Cambria Math" panose="02040503050406030204" pitchFamily="18" charset="0"/>
                            <a:cs typeface="Times New Roman" panose="02020603050405020304" pitchFamily="18" charset="0"/>
                          </a:rPr>
                          <m:t>𝑠</m:t>
                        </m:r>
                      </m:e>
                      <m:sup>
                        <m:r>
                          <a:rPr lang="es-PE" sz="1800" b="0" i="1" smtClean="0">
                            <a:latin typeface="Cambria Math" panose="02040503050406030204" pitchFamily="18" charset="0"/>
                            <a:cs typeface="Times New Roman" panose="02020603050405020304" pitchFamily="18" charset="0"/>
                          </a:rPr>
                          <m:t>2</m:t>
                        </m:r>
                      </m:sup>
                    </m:sSup>
                    <m:r>
                      <a:rPr lang="es-PE" sz="1800" b="0" i="1" smtClean="0">
                        <a:latin typeface="Cambria Math" panose="02040503050406030204" pitchFamily="18" charset="0"/>
                        <a:cs typeface="Times New Roman" panose="02020603050405020304" pitchFamily="18" charset="0"/>
                      </a:rPr>
                      <m:t>=58.14</m:t>
                    </m:r>
                  </m:oMath>
                </a14:m>
                <a:endParaRPr lang="es-PE" sz="1800" b="0" dirty="0">
                  <a:latin typeface="Times New Roman" panose="02020603050405020304" pitchFamily="18" charset="0"/>
                  <a:cs typeface="Times New Roman" panose="02020603050405020304" pitchFamily="18" charset="0"/>
                </a:endParaRPr>
              </a:p>
              <a:p>
                <a:pPr marL="0" indent="0">
                  <a:buNone/>
                </a:pPr>
                <a:r>
                  <a:rPr lang="es-PE" sz="2000" dirty="0">
                    <a:latin typeface="Times New Roman" panose="02020603050405020304" pitchFamily="18" charset="0"/>
                    <a:cs typeface="Times New Roman" panose="02020603050405020304" pitchFamily="18" charset="0"/>
                  </a:rPr>
                  <a:t>Desviación Estándar: </a:t>
                </a:r>
                <a14:m>
                  <m:oMath xmlns:m="http://schemas.openxmlformats.org/officeDocument/2006/math">
                    <m:r>
                      <a:rPr lang="es-PE" sz="2000" b="0" i="1" smtClean="0">
                        <a:latin typeface="Cambria Math" panose="02040503050406030204" pitchFamily="18" charset="0"/>
                        <a:cs typeface="Times New Roman" panose="02020603050405020304" pitchFamily="18" charset="0"/>
                      </a:rPr>
                      <m:t>𝑆</m:t>
                    </m:r>
                    <m:r>
                      <a:rPr lang="es-PE" sz="2000" b="0" i="1" smtClean="0">
                        <a:latin typeface="Cambria Math" panose="02040503050406030204" pitchFamily="18" charset="0"/>
                        <a:cs typeface="Times New Roman" panose="02020603050405020304" pitchFamily="18" charset="0"/>
                      </a:rPr>
                      <m:t>= </m:t>
                    </m:r>
                    <m:rad>
                      <m:radPr>
                        <m:degHide m:val="on"/>
                        <m:ctrlPr>
                          <a:rPr lang="es-PE" sz="2000" b="0" i="1" smtClean="0">
                            <a:latin typeface="Cambria Math" panose="02040503050406030204" pitchFamily="18" charset="0"/>
                            <a:cs typeface="Times New Roman" panose="02020603050405020304" pitchFamily="18" charset="0"/>
                          </a:rPr>
                        </m:ctrlPr>
                      </m:radPr>
                      <m:deg/>
                      <m:e>
                        <m:sSup>
                          <m:sSupPr>
                            <m:ctrlPr>
                              <a:rPr lang="es-PE" sz="2000" b="0" i="1" smtClean="0">
                                <a:latin typeface="Cambria Math" panose="02040503050406030204" pitchFamily="18" charset="0"/>
                                <a:cs typeface="Times New Roman" panose="02020603050405020304" pitchFamily="18" charset="0"/>
                              </a:rPr>
                            </m:ctrlPr>
                          </m:sSupPr>
                          <m:e>
                            <m:r>
                              <a:rPr lang="es-PE" sz="2000" b="0" i="1" smtClean="0">
                                <a:latin typeface="Cambria Math" panose="02040503050406030204" pitchFamily="18" charset="0"/>
                                <a:cs typeface="Times New Roman" panose="02020603050405020304" pitchFamily="18" charset="0"/>
                              </a:rPr>
                              <m:t>𝑠</m:t>
                            </m:r>
                          </m:e>
                          <m:sup>
                            <m:r>
                              <a:rPr lang="es-PE" sz="2000" b="0" i="1" smtClean="0">
                                <a:latin typeface="Cambria Math" panose="02040503050406030204" pitchFamily="18" charset="0"/>
                                <a:cs typeface="Times New Roman" panose="02020603050405020304" pitchFamily="18" charset="0"/>
                              </a:rPr>
                              <m:t>2</m:t>
                            </m:r>
                          </m:sup>
                        </m:sSup>
                      </m:e>
                    </m:rad>
                  </m:oMath>
                </a14:m>
                <a:endParaRPr lang="es-PE" sz="2000" dirty="0">
                  <a:latin typeface="Times New Roman" panose="02020603050405020304" pitchFamily="18" charset="0"/>
                  <a:cs typeface="Times New Roman" panose="02020603050405020304" pitchFamily="18" charset="0"/>
                </a:endParaRPr>
              </a:p>
              <a:p>
                <a:pPr marL="0" indent="0">
                  <a:buNone/>
                </a:pPr>
                <a:r>
                  <a:rPr lang="es-PE" sz="2000" dirty="0">
                    <a:latin typeface="Times New Roman" panose="02020603050405020304" pitchFamily="18" charset="0"/>
                    <a:cs typeface="Times New Roman" panose="02020603050405020304" pitchFamily="18" charset="0"/>
                  </a:rPr>
                  <a:t>	</a:t>
                </a:r>
                <a14:m>
                  <m:oMath xmlns:m="http://schemas.openxmlformats.org/officeDocument/2006/math">
                    <m:r>
                      <a:rPr lang="es-PE" sz="2000" b="0" i="1" smtClean="0">
                        <a:latin typeface="Cambria Math" panose="02040503050406030204" pitchFamily="18" charset="0"/>
                        <a:cs typeface="Times New Roman" panose="02020603050405020304" pitchFamily="18" charset="0"/>
                      </a:rPr>
                      <m:t>𝑆</m:t>
                    </m:r>
                    <m:r>
                      <a:rPr lang="es-PE" sz="2000" b="0" i="1" smtClean="0">
                        <a:latin typeface="Cambria Math" panose="02040503050406030204" pitchFamily="18" charset="0"/>
                        <a:cs typeface="Times New Roman" panose="02020603050405020304" pitchFamily="18" charset="0"/>
                      </a:rPr>
                      <m:t>= </m:t>
                    </m:r>
                    <m:rad>
                      <m:radPr>
                        <m:degHide m:val="on"/>
                        <m:ctrlPr>
                          <a:rPr lang="es-PE" sz="2000" b="0" i="1" smtClean="0">
                            <a:latin typeface="Cambria Math" panose="02040503050406030204" pitchFamily="18" charset="0"/>
                            <a:cs typeface="Times New Roman" panose="02020603050405020304" pitchFamily="18" charset="0"/>
                          </a:rPr>
                        </m:ctrlPr>
                      </m:radPr>
                      <m:deg/>
                      <m:e>
                        <m:r>
                          <a:rPr lang="es-PE" sz="2000" b="0" i="1" smtClean="0">
                            <a:latin typeface="Cambria Math" panose="02040503050406030204" pitchFamily="18" charset="0"/>
                            <a:cs typeface="Times New Roman" panose="02020603050405020304" pitchFamily="18" charset="0"/>
                          </a:rPr>
                          <m:t>58.14</m:t>
                        </m:r>
                      </m:e>
                    </m:rad>
                  </m:oMath>
                </a14:m>
                <a:endParaRPr lang="es-PE" sz="2000" b="0" dirty="0">
                  <a:latin typeface="Times New Roman" panose="02020603050405020304" pitchFamily="18" charset="0"/>
                  <a:cs typeface="Times New Roman" panose="02020603050405020304" pitchFamily="18" charset="0"/>
                </a:endParaRPr>
              </a:p>
              <a:p>
                <a:pPr marL="0" indent="0">
                  <a:buNone/>
                </a:pPr>
                <a:r>
                  <a:rPr lang="es-PE" sz="2000" dirty="0">
                    <a:latin typeface="Times New Roman" panose="02020603050405020304" pitchFamily="18" charset="0"/>
                    <a:cs typeface="Times New Roman" panose="02020603050405020304" pitchFamily="18" charset="0"/>
                  </a:rPr>
                  <a:t>	S = 7.62</a:t>
                </a:r>
              </a:p>
              <a:p>
                <a:pPr marL="0" indent="0">
                  <a:buNone/>
                </a:pPr>
                <a:r>
                  <a:rPr lang="es-PE" sz="2000" dirty="0">
                    <a:latin typeface="Times New Roman" panose="02020603050405020304" pitchFamily="18" charset="0"/>
                    <a:cs typeface="Times New Roman" panose="02020603050405020304" pitchFamily="18" charset="0"/>
                  </a:rPr>
                  <a:t>Estimado de Error de Estimación KO</a:t>
                </a:r>
              </a:p>
              <a:p>
                <a:pPr marL="0" indent="0">
                  <a:buNone/>
                </a:pPr>
                <a:r>
                  <a:rPr lang="es-PE" sz="2000" dirty="0">
                    <a:latin typeface="Times New Roman" panose="02020603050405020304" pitchFamily="18" charset="0"/>
                    <a:cs typeface="Times New Roman" panose="02020603050405020304" pitchFamily="18" charset="0"/>
                  </a:rPr>
                  <a:t>	</a:t>
                </a:r>
                <a14:m>
                  <m:oMath xmlns:m="http://schemas.openxmlformats.org/officeDocument/2006/math">
                    <m:r>
                      <a:rPr lang="es-PE" sz="2000" b="0" i="1" smtClean="0">
                        <a:latin typeface="Cambria Math" panose="02040503050406030204" pitchFamily="18" charset="0"/>
                        <a:cs typeface="Times New Roman" panose="02020603050405020304" pitchFamily="18" charset="0"/>
                      </a:rPr>
                      <m:t>𝐸</m:t>
                    </m:r>
                    <m:r>
                      <a:rPr lang="es-PE" sz="2000" b="0" i="1" smtClean="0">
                        <a:latin typeface="Cambria Math" panose="02040503050406030204" pitchFamily="18" charset="0"/>
                        <a:cs typeface="Times New Roman" panose="02020603050405020304" pitchFamily="18" charset="0"/>
                      </a:rPr>
                      <m:t>= </m:t>
                    </m:r>
                    <m:f>
                      <m:fPr>
                        <m:ctrlPr>
                          <a:rPr lang="es-PE" sz="2000" b="0" i="1" smtClean="0">
                            <a:latin typeface="Cambria Math" panose="02040503050406030204" pitchFamily="18" charset="0"/>
                            <a:cs typeface="Times New Roman" panose="02020603050405020304" pitchFamily="18" charset="0"/>
                          </a:rPr>
                        </m:ctrlPr>
                      </m:fPr>
                      <m:num>
                        <m:r>
                          <a:rPr lang="es-PE" sz="2000" b="0" i="1" smtClean="0">
                            <a:latin typeface="Cambria Math" panose="02040503050406030204" pitchFamily="18" charset="0"/>
                            <a:cs typeface="Times New Roman" panose="02020603050405020304" pitchFamily="18" charset="0"/>
                          </a:rPr>
                          <m:t>𝑆</m:t>
                        </m:r>
                      </m:num>
                      <m:den>
                        <m:r>
                          <a:rPr lang="es-PE" sz="2000" b="0" i="1" smtClean="0">
                            <a:latin typeface="Cambria Math" panose="02040503050406030204" pitchFamily="18" charset="0"/>
                            <a:cs typeface="Times New Roman" panose="02020603050405020304" pitchFamily="18" charset="0"/>
                          </a:rPr>
                          <m:t>𝑍</m:t>
                        </m:r>
                        <m:r>
                          <a:rPr lang="es-PE" sz="2000" b="0" i="1" smtClean="0">
                            <a:latin typeface="Cambria Math" panose="02040503050406030204" pitchFamily="18" charset="0"/>
                            <a:cs typeface="Times New Roman" panose="02020603050405020304" pitchFamily="18" charset="0"/>
                          </a:rPr>
                          <m:t>∗(</m:t>
                        </m:r>
                        <m:r>
                          <a:rPr lang="es-PE" sz="2000" b="0" i="1" smtClean="0">
                            <a:latin typeface="Cambria Math" panose="02040503050406030204" pitchFamily="18" charset="0"/>
                            <a:cs typeface="Times New Roman" panose="02020603050405020304" pitchFamily="18" charset="0"/>
                          </a:rPr>
                          <m:t>𝑋</m:t>
                        </m:r>
                        <m:r>
                          <a:rPr lang="es-PE" sz="2000" b="0" i="1" smtClean="0">
                            <a:latin typeface="Cambria Math" panose="02040503050406030204" pitchFamily="18" charset="0"/>
                            <a:cs typeface="Times New Roman" panose="02020603050405020304" pitchFamily="18" charset="0"/>
                          </a:rPr>
                          <m:t>)</m:t>
                        </m:r>
                      </m:den>
                    </m:f>
                  </m:oMath>
                </a14:m>
                <a:r>
                  <a:rPr lang="es-PE" sz="2000" dirty="0">
                    <a:latin typeface="Times New Roman" panose="02020603050405020304" pitchFamily="18" charset="0"/>
                    <a:cs typeface="Times New Roman" panose="02020603050405020304" pitchFamily="18" charset="0"/>
                  </a:rPr>
                  <a:t>     	</a:t>
                </a:r>
                <a14:m>
                  <m:oMath xmlns:m="http://schemas.openxmlformats.org/officeDocument/2006/math">
                    <m:r>
                      <a:rPr lang="es-PE" sz="2000" b="0" i="1" smtClean="0">
                        <a:latin typeface="Cambria Math" panose="02040503050406030204" pitchFamily="18" charset="0"/>
                        <a:cs typeface="Times New Roman" panose="02020603050405020304" pitchFamily="18" charset="0"/>
                      </a:rPr>
                      <m:t>𝐸</m:t>
                    </m:r>
                    <m:r>
                      <a:rPr lang="es-PE" sz="2000" b="0" i="1" smtClean="0">
                        <a:latin typeface="Cambria Math" panose="02040503050406030204" pitchFamily="18" charset="0"/>
                        <a:cs typeface="Times New Roman" panose="02020603050405020304" pitchFamily="18" charset="0"/>
                      </a:rPr>
                      <m:t>= </m:t>
                    </m:r>
                    <m:f>
                      <m:fPr>
                        <m:ctrlPr>
                          <a:rPr lang="es-PE" sz="2000" b="0" i="1" smtClean="0">
                            <a:latin typeface="Cambria Math" panose="02040503050406030204" pitchFamily="18" charset="0"/>
                            <a:cs typeface="Times New Roman" panose="02020603050405020304" pitchFamily="18" charset="0"/>
                          </a:rPr>
                        </m:ctrlPr>
                      </m:fPr>
                      <m:num>
                        <m:r>
                          <a:rPr lang="es-PE" sz="2000" b="0" i="1" smtClean="0">
                            <a:latin typeface="Cambria Math" panose="02040503050406030204" pitchFamily="18" charset="0"/>
                            <a:cs typeface="Times New Roman" panose="02020603050405020304" pitchFamily="18" charset="0"/>
                          </a:rPr>
                          <m:t>7.62</m:t>
                        </m:r>
                      </m:num>
                      <m:den>
                        <m:r>
                          <a:rPr lang="es-PE" sz="2000" b="0" i="1" smtClean="0">
                            <a:latin typeface="Cambria Math" panose="02040503050406030204" pitchFamily="18" charset="0"/>
                            <a:cs typeface="Times New Roman" panose="02020603050405020304" pitchFamily="18" charset="0"/>
                          </a:rPr>
                          <m:t>9.38</m:t>
                        </m:r>
                      </m:den>
                    </m:f>
                    <m:r>
                      <a:rPr lang="es-PE" sz="2000" b="0" i="1" smtClean="0">
                        <a:latin typeface="Cambria Math" panose="02040503050406030204" pitchFamily="18" charset="0"/>
                        <a:cs typeface="Times New Roman" panose="02020603050405020304" pitchFamily="18" charset="0"/>
                      </a:rPr>
                      <m:t>=0.81</m:t>
                    </m:r>
                  </m:oMath>
                </a14:m>
                <a:endParaRPr lang="es-PE" sz="2000" b="0" dirty="0">
                  <a:latin typeface="Times New Roman" panose="02020603050405020304" pitchFamily="18" charset="0"/>
                  <a:cs typeface="Times New Roman" panose="02020603050405020304" pitchFamily="18" charset="0"/>
                </a:endParaRPr>
              </a:p>
              <a:p>
                <a:pPr marL="0" indent="0">
                  <a:buNone/>
                </a:pPr>
                <a:r>
                  <a:rPr lang="es-PE" sz="2000" dirty="0">
                    <a:latin typeface="Times New Roman" panose="02020603050405020304" pitchFamily="18" charset="0"/>
                    <a:cs typeface="Times New Roman" panose="02020603050405020304" pitchFamily="18" charset="0"/>
                  </a:rPr>
                  <a:t>K(Medido) 	0.00 &lt;= </a:t>
                </a:r>
                <a:r>
                  <a:rPr lang="es-PE" sz="2000" i="1" dirty="0">
                    <a:latin typeface="Times New Roman" panose="02020603050405020304" pitchFamily="18" charset="0"/>
                    <a:cs typeface="Times New Roman" panose="02020603050405020304" pitchFamily="18" charset="0"/>
                  </a:rPr>
                  <a:t>E</a:t>
                </a:r>
                <a:r>
                  <a:rPr lang="es-PE" sz="2000" dirty="0">
                    <a:latin typeface="Times New Roman" panose="02020603050405020304" pitchFamily="18" charset="0"/>
                    <a:cs typeface="Times New Roman" panose="02020603050405020304" pitchFamily="18" charset="0"/>
                  </a:rPr>
                  <a:t> &lt; 0.20</a:t>
                </a:r>
              </a:p>
              <a:p>
                <a:pPr marL="0" indent="0">
                  <a:buNone/>
                </a:pPr>
                <a:r>
                  <a:rPr lang="es-PE" sz="2000" dirty="0">
                    <a:latin typeface="Times New Roman" panose="02020603050405020304" pitchFamily="18" charset="0"/>
                    <a:cs typeface="Times New Roman" panose="02020603050405020304" pitchFamily="18" charset="0"/>
                  </a:rPr>
                  <a:t>K(Indicado)	0.20 &lt;= </a:t>
                </a:r>
                <a:r>
                  <a:rPr lang="es-PE" sz="2000" i="1" dirty="0">
                    <a:latin typeface="Times New Roman" panose="02020603050405020304" pitchFamily="18" charset="0"/>
                    <a:cs typeface="Times New Roman" panose="02020603050405020304" pitchFamily="18" charset="0"/>
                  </a:rPr>
                  <a:t>E</a:t>
                </a:r>
                <a:r>
                  <a:rPr lang="es-PE" sz="2000" dirty="0">
                    <a:latin typeface="Times New Roman" panose="02020603050405020304" pitchFamily="18" charset="0"/>
                    <a:cs typeface="Times New Roman" panose="02020603050405020304" pitchFamily="18" charset="0"/>
                  </a:rPr>
                  <a:t> &lt;= 0.50</a:t>
                </a:r>
              </a:p>
              <a:p>
                <a:pPr marL="0" indent="0">
                  <a:buNone/>
                </a:pPr>
                <a:r>
                  <a:rPr lang="es-PE" sz="2000" dirty="0">
                    <a:latin typeface="Times New Roman" panose="02020603050405020304" pitchFamily="18" charset="0"/>
                    <a:cs typeface="Times New Roman" panose="02020603050405020304" pitchFamily="18" charset="0"/>
                  </a:rPr>
                  <a:t>K(Inferido)	0.50 &lt; </a:t>
                </a:r>
                <a:r>
                  <a:rPr lang="es-PE" sz="2000" i="1" dirty="0">
                    <a:latin typeface="Times New Roman" panose="02020603050405020304" pitchFamily="18" charset="0"/>
                    <a:cs typeface="Times New Roman" panose="02020603050405020304" pitchFamily="18" charset="0"/>
                  </a:rPr>
                  <a:t>E</a:t>
                </a:r>
                <a:r>
                  <a:rPr lang="es-PE" sz="2000" dirty="0">
                    <a:latin typeface="Times New Roman" panose="02020603050405020304" pitchFamily="18" charset="0"/>
                    <a:cs typeface="Times New Roman" panose="02020603050405020304" pitchFamily="18" charset="0"/>
                  </a:rPr>
                  <a:t> &lt;=1.00</a:t>
                </a:r>
              </a:p>
              <a:p>
                <a:pPr marL="0" indent="0">
                  <a:buNone/>
                </a:pPr>
                <a:endParaRPr lang="es-PE" sz="2000" dirty="0">
                  <a:latin typeface="Times New Roman" panose="02020603050405020304" pitchFamily="18" charset="0"/>
                  <a:cs typeface="Times New Roman" panose="02020603050405020304" pitchFamily="18" charset="0"/>
                </a:endParaRPr>
              </a:p>
            </p:txBody>
          </p:sp>
        </mc:Choice>
        <mc:Fallback xmlns="">
          <p:sp>
            <p:nvSpPr>
              <p:cNvPr id="6" name="Marcador de contenido 2">
                <a:extLst>
                  <a:ext uri="{FF2B5EF4-FFF2-40B4-BE49-F238E27FC236}">
                    <a16:creationId xmlns:a16="http://schemas.microsoft.com/office/drawing/2014/main" id="{2C38C63F-7BEF-4A57-A38C-EADAB51F9D38}"/>
                  </a:ext>
                </a:extLst>
              </p:cNvPr>
              <p:cNvSpPr>
                <a:spLocks noGrp="1" noRot="1" noChangeAspect="1" noMove="1" noResize="1" noEditPoints="1" noAdjustHandles="1" noChangeArrowheads="1" noChangeShapeType="1" noTextEdit="1"/>
              </p:cNvSpPr>
              <p:nvPr>
                <p:ph idx="1"/>
              </p:nvPr>
            </p:nvSpPr>
            <p:spPr>
              <a:xfrm>
                <a:off x="5865181" y="928979"/>
                <a:ext cx="6199572" cy="5063447"/>
              </a:xfrm>
              <a:blipFill>
                <a:blip r:embed="rId3"/>
                <a:stretch>
                  <a:fillRect l="-983" t="-1203" r="-393" b="-241"/>
                </a:stretch>
              </a:blipFill>
            </p:spPr>
            <p:txBody>
              <a:bodyPr/>
              <a:lstStyle/>
              <a:p>
                <a:r>
                  <a:rPr lang="es-PE">
                    <a:noFill/>
                  </a:rPr>
                  <a:t> </a:t>
                </a:r>
              </a:p>
            </p:txBody>
          </p:sp>
        </mc:Fallback>
      </mc:AlternateContent>
      <p:sp>
        <p:nvSpPr>
          <p:cNvPr id="7" name="Rectángulo 6">
            <a:extLst>
              <a:ext uri="{FF2B5EF4-FFF2-40B4-BE49-F238E27FC236}">
                <a16:creationId xmlns:a16="http://schemas.microsoft.com/office/drawing/2014/main" id="{2D30EAA2-0205-4DFB-81BB-379E86FF4E1D}"/>
              </a:ext>
            </a:extLst>
          </p:cNvPr>
          <p:cNvSpPr/>
          <p:nvPr/>
        </p:nvSpPr>
        <p:spPr>
          <a:xfrm>
            <a:off x="310033" y="5959445"/>
            <a:ext cx="11435123" cy="446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PE" sz="2000" dirty="0">
                <a:solidFill>
                  <a:schemeClr val="tx1"/>
                </a:solidFill>
                <a:latin typeface="Times New Roman" panose="02020603050405020304" pitchFamily="18" charset="0"/>
                <a:cs typeface="Times New Roman" panose="02020603050405020304" pitchFamily="18" charset="0"/>
              </a:rPr>
              <a:t>Por lo tanto nuestro valor estimado tendrá una categorización de Inferido</a:t>
            </a:r>
          </a:p>
        </p:txBody>
      </p:sp>
    </p:spTree>
    <p:extLst>
      <p:ext uri="{BB962C8B-B14F-4D97-AF65-F5344CB8AC3E}">
        <p14:creationId xmlns:p14="http://schemas.microsoft.com/office/powerpoint/2010/main" val="1576252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CONCLUSIONES</a:t>
            </a:r>
            <a:endParaRPr lang="en-US" dirty="0"/>
          </a:p>
        </p:txBody>
      </p:sp>
      <p:sp>
        <p:nvSpPr>
          <p:cNvPr id="3" name="Marcador de contenido 2"/>
          <p:cNvSpPr txBox="1">
            <a:spLocks/>
          </p:cNvSpPr>
          <p:nvPr/>
        </p:nvSpPr>
        <p:spPr>
          <a:xfrm>
            <a:off x="373308" y="1037853"/>
            <a:ext cx="6696762" cy="528854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400" kern="1200" baseline="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000" dirty="0">
                <a:latin typeface="Times New Roman" panose="02020603050405020304" pitchFamily="18" charset="0"/>
                <a:cs typeface="Times New Roman" panose="02020603050405020304" pitchFamily="18" charset="0"/>
              </a:rPr>
              <a:t>Una de las partes mas importantes en la evaluación de un proyecto es la estimación de recursos ya que ellos serán la base con lo que se trabajará los siguientes pasos de la evaluación (envolvente económica, planeamiento, diseño, </a:t>
            </a:r>
            <a:r>
              <a:rPr lang="es-PE" sz="2000" dirty="0" err="1">
                <a:latin typeface="Times New Roman" panose="02020603050405020304" pitchFamily="18" charset="0"/>
                <a:cs typeface="Times New Roman" panose="02020603050405020304" pitchFamily="18" charset="0"/>
              </a:rPr>
              <a:t>etc</a:t>
            </a:r>
            <a:r>
              <a:rPr lang="es-PE" sz="2000" dirty="0">
                <a:latin typeface="Times New Roman" panose="02020603050405020304" pitchFamily="18" charset="0"/>
                <a:cs typeface="Times New Roman" panose="02020603050405020304" pitchFamily="18" charset="0"/>
              </a:rPr>
              <a:t>)</a:t>
            </a:r>
          </a:p>
          <a:p>
            <a:r>
              <a:rPr lang="es-PE" sz="2000" dirty="0">
                <a:latin typeface="Times New Roman" panose="02020603050405020304" pitchFamily="18" charset="0"/>
                <a:cs typeface="Times New Roman" panose="02020603050405020304" pitchFamily="18" charset="0"/>
              </a:rPr>
              <a:t>Realizar un EDA es una buena alternativa para normalizar el comportamiento de los datos con el fin de no tener errores en la estimación (subestimación o sobreestimación).</a:t>
            </a:r>
          </a:p>
          <a:p>
            <a:r>
              <a:rPr lang="es-PE" sz="2000" dirty="0">
                <a:latin typeface="Times New Roman" panose="02020603050405020304" pitchFamily="18" charset="0"/>
                <a:cs typeface="Times New Roman" panose="02020603050405020304" pitchFamily="18" charset="0"/>
              </a:rPr>
              <a:t>El parámetro de asimetría es uno de los mas importantes ya que si elegimos adecuadamente las direcciones en las que nuestra variable regionalizada tiene un mejor comportamiento nuestra estimación tendrá menos margen de error.</a:t>
            </a:r>
          </a:p>
          <a:p>
            <a:r>
              <a:rPr lang="es-PE" sz="2000" dirty="0">
                <a:latin typeface="Times New Roman" panose="02020603050405020304" pitchFamily="18" charset="0"/>
                <a:cs typeface="Times New Roman" panose="02020603050405020304" pitchFamily="18" charset="0"/>
              </a:rPr>
              <a:t>Cuando hacemos una estimación es necesario hacer escenarios probando cada tipo de </a:t>
            </a:r>
            <a:r>
              <a:rPr lang="es-PE" sz="2000" dirty="0" err="1">
                <a:latin typeface="Times New Roman" panose="02020603050405020304" pitchFamily="18" charset="0"/>
                <a:cs typeface="Times New Roman" panose="02020603050405020304" pitchFamily="18" charset="0"/>
              </a:rPr>
              <a:t>Kriging</a:t>
            </a:r>
            <a:r>
              <a:rPr lang="es-PE" sz="2000" dirty="0">
                <a:latin typeface="Times New Roman" panose="02020603050405020304" pitchFamily="18" charset="0"/>
                <a:cs typeface="Times New Roman" panose="02020603050405020304" pitchFamily="18" charset="0"/>
              </a:rPr>
              <a:t> para reconocer cual es el que mejor estimador que se adecuará a las condiciones de nuestro yacimiento (minerales, litología, alteraciones, </a:t>
            </a:r>
            <a:r>
              <a:rPr lang="es-PE" sz="2000" dirty="0" err="1">
                <a:latin typeface="Times New Roman" panose="02020603050405020304" pitchFamily="18" charset="0"/>
                <a:cs typeface="Times New Roman" panose="02020603050405020304" pitchFamily="18" charset="0"/>
              </a:rPr>
              <a:t>etc</a:t>
            </a:r>
            <a:r>
              <a:rPr lang="es-PE" sz="2000" dirty="0">
                <a:latin typeface="Times New Roman" panose="02020603050405020304" pitchFamily="18" charset="0"/>
                <a:cs typeface="Times New Roman" panose="02020603050405020304" pitchFamily="18" charset="0"/>
              </a:rPr>
              <a:t>).</a:t>
            </a:r>
          </a:p>
          <a:p>
            <a:pPr marL="342900" lvl="2" indent="-342900" algn="just">
              <a:lnSpc>
                <a:spcPct val="110000"/>
              </a:lnSpc>
            </a:pPr>
            <a:endParaRPr lang="es-MX" sz="2200" b="1" dirty="0"/>
          </a:p>
        </p:txBody>
      </p:sp>
      <p:sp>
        <p:nvSpPr>
          <p:cNvPr id="6" name="AutoShape 2" descr="Curso Internacional Geoestadística y Estimación de Recursos ...">
            <a:extLst>
              <a:ext uri="{FF2B5EF4-FFF2-40B4-BE49-F238E27FC236}">
                <a16:creationId xmlns:a16="http://schemas.microsoft.com/office/drawing/2014/main" id="{608B46FD-D8C0-4E8D-9A2A-B5990EBE61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0" name="Imagen 9">
            <a:extLst>
              <a:ext uri="{FF2B5EF4-FFF2-40B4-BE49-F238E27FC236}">
                <a16:creationId xmlns:a16="http://schemas.microsoft.com/office/drawing/2014/main" id="{4BF26D6A-967E-4CA4-A062-FC030923E879}"/>
              </a:ext>
            </a:extLst>
          </p:cNvPr>
          <p:cNvPicPr>
            <a:picLocks noChangeAspect="1"/>
          </p:cNvPicPr>
          <p:nvPr/>
        </p:nvPicPr>
        <p:blipFill>
          <a:blip r:embed="rId2"/>
          <a:stretch>
            <a:fillRect/>
          </a:stretch>
        </p:blipFill>
        <p:spPr>
          <a:xfrm>
            <a:off x="7146523" y="1971403"/>
            <a:ext cx="4802819" cy="3464349"/>
          </a:xfrm>
          <a:prstGeom prst="rect">
            <a:avLst/>
          </a:prstGeom>
        </p:spPr>
      </p:pic>
    </p:spTree>
    <p:extLst>
      <p:ext uri="{BB962C8B-B14F-4D97-AF65-F5344CB8AC3E}">
        <p14:creationId xmlns:p14="http://schemas.microsoft.com/office/powerpoint/2010/main" val="122494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24435" y="3214737"/>
            <a:ext cx="5760406" cy="506248"/>
          </a:xfrm>
        </p:spPr>
        <p:txBody>
          <a:bodyPr>
            <a:normAutofit fontScale="90000"/>
          </a:bodyPr>
          <a:lstStyle/>
          <a:p>
            <a:r>
              <a:rPr lang="en-US" dirty="0"/>
              <a:t>Erick Gerardo Tocasca </a:t>
            </a:r>
            <a:r>
              <a:rPr lang="en-US" dirty="0" err="1"/>
              <a:t>Tocasca</a:t>
            </a:r>
            <a:endParaRPr lang="en-US" dirty="0"/>
          </a:p>
        </p:txBody>
      </p:sp>
      <p:sp>
        <p:nvSpPr>
          <p:cNvPr id="3" name="Marcador de contenido 2"/>
          <p:cNvSpPr>
            <a:spLocks noGrp="1"/>
          </p:cNvSpPr>
          <p:nvPr>
            <p:ph idx="1"/>
          </p:nvPr>
        </p:nvSpPr>
        <p:spPr/>
        <p:txBody>
          <a:bodyPr>
            <a:normAutofit/>
          </a:bodyPr>
          <a:lstStyle/>
          <a:p>
            <a:pPr>
              <a:lnSpc>
                <a:spcPct val="120000"/>
              </a:lnSpc>
            </a:pPr>
            <a:r>
              <a:rPr lang="es-PE" sz="1800" dirty="0"/>
              <a:t>Bachiller de la Carrera de Ingeniería de Minas – UNCP.</a:t>
            </a:r>
          </a:p>
          <a:p>
            <a:pPr>
              <a:lnSpc>
                <a:spcPct val="120000"/>
              </a:lnSpc>
            </a:pPr>
            <a:r>
              <a:rPr lang="es-PE" sz="1800" dirty="0"/>
              <a:t>Segundo Puesto en Concurso de Planeamiento de Minas CONEIMIN 2018 - Lima.</a:t>
            </a:r>
          </a:p>
          <a:p>
            <a:pPr>
              <a:lnSpc>
                <a:spcPct val="120000"/>
              </a:lnSpc>
            </a:pPr>
            <a:r>
              <a:rPr lang="es-PE" sz="1800" dirty="0"/>
              <a:t>Finalista en Concurso de Planeamiento de Minas PERUMIN 2019 – Arequipa.</a:t>
            </a:r>
          </a:p>
          <a:p>
            <a:pPr>
              <a:lnSpc>
                <a:spcPct val="120000"/>
              </a:lnSpc>
            </a:pPr>
            <a:r>
              <a:rPr lang="es-PE" sz="1800" dirty="0"/>
              <a:t>Practicante Compañía Minera San Ignacio de Morococha - SIMSA.</a:t>
            </a:r>
          </a:p>
        </p:txBody>
      </p:sp>
      <p:pic>
        <p:nvPicPr>
          <p:cNvPr id="12" name="Marcador de posición de imagen 11">
            <a:extLst>
              <a:ext uri="{FF2B5EF4-FFF2-40B4-BE49-F238E27FC236}">
                <a16:creationId xmlns:a16="http://schemas.microsoft.com/office/drawing/2014/main" id="{485F47E1-E245-410C-8AA3-81071B39B50D}"/>
              </a:ext>
            </a:extLst>
          </p:cNvPr>
          <p:cNvPicPr>
            <a:picLocks noGrp="1" noChangeAspect="1"/>
          </p:cNvPicPr>
          <p:nvPr>
            <p:ph type="pic" idx="10"/>
          </p:nvPr>
        </p:nvPicPr>
        <p:blipFill>
          <a:blip r:embed="rId2" cstate="print">
            <a:extLst>
              <a:ext uri="{28A0092B-C50C-407E-A947-70E740481C1C}">
                <a14:useLocalDpi xmlns:a14="http://schemas.microsoft.com/office/drawing/2010/main" val="0"/>
              </a:ext>
            </a:extLst>
          </a:blip>
          <a:srcRect t="10666" b="10666"/>
          <a:stretch>
            <a:fillRect/>
          </a:stretch>
        </p:blipFill>
        <p:spPr/>
      </p:pic>
    </p:spTree>
    <p:extLst>
      <p:ext uri="{BB962C8B-B14F-4D97-AF65-F5344CB8AC3E}">
        <p14:creationId xmlns:p14="http://schemas.microsoft.com/office/powerpoint/2010/main" val="3646292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001164" y="2556989"/>
            <a:ext cx="4998255" cy="1548736"/>
          </a:xfrm>
        </p:spPr>
        <p:txBody>
          <a:bodyPr>
            <a:noAutofit/>
          </a:bodyPr>
          <a:lstStyle/>
          <a:p>
            <a:r>
              <a:rPr lang="es-MX" sz="5400" dirty="0"/>
              <a:t>MUCHAS GRACIAS</a:t>
            </a:r>
            <a:endParaRPr lang="en-US" sz="5400" dirty="0"/>
          </a:p>
        </p:txBody>
      </p:sp>
      <p:sp>
        <p:nvSpPr>
          <p:cNvPr id="4" name="Marcador de contenido 3"/>
          <p:cNvSpPr>
            <a:spLocks noGrp="1"/>
          </p:cNvSpPr>
          <p:nvPr>
            <p:ph idx="1"/>
          </p:nvPr>
        </p:nvSpPr>
        <p:spPr>
          <a:xfrm>
            <a:off x="7757131" y="4105725"/>
            <a:ext cx="4425083" cy="405376"/>
          </a:xfrm>
        </p:spPr>
        <p:txBody>
          <a:bodyPr vert="horz" lIns="91440" tIns="45720" rIns="91440" bIns="45720" rtlCol="0" anchor="t">
            <a:normAutofit fontScale="92500"/>
          </a:bodyPr>
          <a:lstStyle/>
          <a:p>
            <a:pPr algn="r"/>
            <a:r>
              <a:rPr lang="en-US" sz="2000" dirty="0">
                <a:solidFill>
                  <a:schemeClr val="tx1"/>
                </a:solidFill>
                <a:latin typeface="Arial"/>
                <a:cs typeface="Arial"/>
              </a:rPr>
              <a:t>clubminerodelcentro2020@gmail.com</a:t>
            </a:r>
          </a:p>
        </p:txBody>
      </p:sp>
      <p:sp>
        <p:nvSpPr>
          <p:cNvPr id="6" name="CuadroTexto 5"/>
          <p:cNvSpPr txBox="1"/>
          <p:nvPr/>
        </p:nvSpPr>
        <p:spPr>
          <a:xfrm>
            <a:off x="8743850" y="1928753"/>
            <a:ext cx="2618872" cy="523220"/>
          </a:xfrm>
          <a:prstGeom prst="rect">
            <a:avLst/>
          </a:prstGeom>
          <a:noFill/>
        </p:spPr>
        <p:txBody>
          <a:bodyPr wrap="square" rtlCol="0" anchor="t">
            <a:spAutoFit/>
          </a:bodyPr>
          <a:lstStyle/>
          <a:p>
            <a:pPr algn="r"/>
            <a:r>
              <a:rPr lang="es-MX" sz="1400" dirty="0">
                <a:solidFill>
                  <a:srgbClr val="4D060A"/>
                </a:solidFill>
                <a:latin typeface="Arial Black" panose="020B0A04020102020204" pitchFamily="34" charset="0"/>
              </a:rPr>
              <a:t>Excelencia</a:t>
            </a:r>
            <a:r>
              <a:rPr lang="es-MX" sz="1400" baseline="0" dirty="0">
                <a:solidFill>
                  <a:srgbClr val="4D060A"/>
                </a:solidFill>
                <a:latin typeface="Arial Black" panose="020B0A04020102020204" pitchFamily="34" charset="0"/>
              </a:rPr>
              <a:t> </a:t>
            </a:r>
            <a:r>
              <a:rPr lang="es-MX" sz="1400" baseline="0" dirty="0">
                <a:solidFill>
                  <a:srgbClr val="BF9000"/>
                </a:solidFill>
                <a:latin typeface="Arial Black" panose="020B0A04020102020204" pitchFamily="34" charset="0"/>
              </a:rPr>
              <a:t>Minera,</a:t>
            </a:r>
            <a:endParaRPr lang="es-MX" sz="1400" baseline="0" dirty="0">
              <a:solidFill>
                <a:srgbClr val="4D060A"/>
              </a:solidFill>
              <a:latin typeface="Arial Black" panose="020B0A04020102020204" pitchFamily="34" charset="0"/>
            </a:endParaRPr>
          </a:p>
          <a:p>
            <a:pPr algn="r"/>
            <a:r>
              <a:rPr lang="es-MX" sz="1400" dirty="0">
                <a:latin typeface="Arial Black"/>
              </a:rPr>
              <a:t>Nuevos</a:t>
            </a:r>
            <a:r>
              <a:rPr lang="es-MX" sz="1400" baseline="0" dirty="0">
                <a:latin typeface="Arial Black"/>
              </a:rPr>
              <a:t> retos…</a:t>
            </a:r>
            <a:endParaRPr lang="en-US" sz="1400" dirty="0">
              <a:latin typeface="Arial Black"/>
            </a:endParaRPr>
          </a:p>
        </p:txBody>
      </p:sp>
      <p:pic>
        <p:nvPicPr>
          <p:cNvPr id="7" name="Imagen 6"/>
          <p:cNvPicPr>
            <a:picLocks noChangeAspect="1"/>
          </p:cNvPicPr>
          <p:nvPr/>
        </p:nvPicPr>
        <p:blipFill>
          <a:blip r:embed="rId2"/>
          <a:stretch>
            <a:fillRect/>
          </a:stretch>
        </p:blipFill>
        <p:spPr>
          <a:xfrm>
            <a:off x="7001164" y="506040"/>
            <a:ext cx="4361558" cy="1357791"/>
          </a:xfrm>
          <a:prstGeom prst="rect">
            <a:avLst/>
          </a:prstGeom>
          <a:ln>
            <a:noFill/>
          </a:ln>
        </p:spPr>
      </p:pic>
      <p:sp>
        <p:nvSpPr>
          <p:cNvPr id="8" name="Marcador de contenido 3"/>
          <p:cNvSpPr txBox="1">
            <a:spLocks/>
          </p:cNvSpPr>
          <p:nvPr/>
        </p:nvSpPr>
        <p:spPr>
          <a:xfrm>
            <a:off x="7757130" y="4596195"/>
            <a:ext cx="4425083" cy="405376"/>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800" kern="1200" baseline="0">
                <a:solidFill>
                  <a:srgbClr val="4D060A"/>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2000" dirty="0">
                <a:solidFill>
                  <a:schemeClr val="tx1"/>
                </a:solidFill>
              </a:rPr>
              <a:t>Erick Gerardo Tocasca </a:t>
            </a:r>
            <a:r>
              <a:rPr lang="es-ES" sz="2000" dirty="0" err="1">
                <a:solidFill>
                  <a:schemeClr val="tx1"/>
                </a:solidFill>
              </a:rPr>
              <a:t>Tocasca</a:t>
            </a:r>
            <a:endParaRPr lang="en-US" sz="2000" dirty="0">
              <a:solidFill>
                <a:schemeClr val="tx1"/>
              </a:solidFill>
            </a:endParaRPr>
          </a:p>
        </p:txBody>
      </p:sp>
      <p:pic>
        <p:nvPicPr>
          <p:cNvPr id="19" name="Marcador de posición de imagen 18">
            <a:extLst>
              <a:ext uri="{FF2B5EF4-FFF2-40B4-BE49-F238E27FC236}">
                <a16:creationId xmlns:a16="http://schemas.microsoft.com/office/drawing/2014/main" id="{6D014975-9D2C-4CF9-B2F0-747E5CC4A2A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914" r="11914"/>
          <a:stretch>
            <a:fillRect/>
          </a:stretch>
        </p:blipFill>
        <p:spPr/>
      </p:pic>
    </p:spTree>
    <p:extLst>
      <p:ext uri="{BB962C8B-B14F-4D97-AF65-F5344CB8AC3E}">
        <p14:creationId xmlns:p14="http://schemas.microsoft.com/office/powerpoint/2010/main" val="372048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 y="2101100"/>
            <a:ext cx="7165075" cy="3030458"/>
          </a:xfrm>
        </p:spPr>
        <p:txBody>
          <a:bodyPr>
            <a:noAutofit/>
          </a:bodyPr>
          <a:lstStyle/>
          <a:p>
            <a:r>
              <a:rPr lang="es-MX" sz="4000" u="sng" dirty="0"/>
              <a:t>INTRODUCCIÓN A LA ESTIMACIÓN DE RECURSOS</a:t>
            </a:r>
            <a:endParaRPr lang="en-US" sz="4000" u="sng" dirty="0"/>
          </a:p>
        </p:txBody>
      </p:sp>
    </p:spTree>
    <p:extLst>
      <p:ext uri="{BB962C8B-B14F-4D97-AF65-F5344CB8AC3E}">
        <p14:creationId xmlns:p14="http://schemas.microsoft.com/office/powerpoint/2010/main" val="1651526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676780" y="1123901"/>
            <a:ext cx="6956962" cy="4717341"/>
          </a:xfrm>
        </p:spPr>
        <p:txBody>
          <a:bodyPr>
            <a:normAutofit fontScale="92500"/>
          </a:bodyPr>
          <a:lstStyle/>
          <a:p>
            <a:pPr>
              <a:buClr>
                <a:srgbClr val="BF9000"/>
              </a:buClr>
              <a:buFont typeface="Arial" panose="020B0604020202020204" pitchFamily="34" charset="0"/>
              <a:buChar char="►"/>
            </a:pPr>
            <a:r>
              <a:rPr lang="es-ES" dirty="0"/>
              <a:t>Etapas de un proyecto minero.</a:t>
            </a:r>
          </a:p>
          <a:p>
            <a:pPr>
              <a:buClr>
                <a:srgbClr val="BF9000"/>
              </a:buClr>
              <a:buFont typeface="Arial" panose="020B0604020202020204" pitchFamily="34" charset="0"/>
              <a:buChar char="►"/>
            </a:pPr>
            <a:r>
              <a:rPr lang="es-ES" dirty="0"/>
              <a:t>Recurso y Reservas</a:t>
            </a:r>
          </a:p>
          <a:p>
            <a:pPr>
              <a:buClr>
                <a:srgbClr val="BF9000"/>
              </a:buClr>
              <a:buFont typeface="Arial" panose="020B0604020202020204" pitchFamily="34" charset="0"/>
              <a:buChar char="►"/>
            </a:pPr>
            <a:r>
              <a:rPr lang="es-ES" dirty="0"/>
              <a:t>Geoestadística</a:t>
            </a:r>
          </a:p>
          <a:p>
            <a:pPr lvl="1">
              <a:buClr>
                <a:srgbClr val="BF9000"/>
              </a:buClr>
              <a:buFont typeface="Arial" panose="020B0604020202020204" pitchFamily="34" charset="0"/>
              <a:buChar char="►"/>
            </a:pPr>
            <a:r>
              <a:rPr lang="es-ES" dirty="0"/>
              <a:t>Análisis Exploratorio de Datos</a:t>
            </a:r>
          </a:p>
          <a:p>
            <a:pPr lvl="2">
              <a:buClr>
                <a:srgbClr val="BF9000"/>
              </a:buClr>
              <a:buFont typeface="Wingdings" panose="05000000000000000000" pitchFamily="2" charset="2"/>
              <a:buChar char="§"/>
            </a:pPr>
            <a:r>
              <a:rPr lang="es-ES" dirty="0" err="1"/>
              <a:t>Declustering</a:t>
            </a:r>
            <a:endParaRPr lang="es-ES" dirty="0"/>
          </a:p>
          <a:p>
            <a:pPr lvl="2">
              <a:buClr>
                <a:srgbClr val="BF9000"/>
              </a:buClr>
              <a:buFont typeface="Wingdings" panose="05000000000000000000" pitchFamily="2" charset="2"/>
              <a:buChar char="§"/>
            </a:pPr>
            <a:r>
              <a:rPr lang="es-ES" dirty="0" err="1"/>
              <a:t>Capping</a:t>
            </a:r>
            <a:r>
              <a:rPr lang="es-ES" dirty="0"/>
              <a:t> Grade </a:t>
            </a:r>
          </a:p>
          <a:p>
            <a:pPr lvl="2">
              <a:buClr>
                <a:srgbClr val="BF9000"/>
              </a:buClr>
              <a:buFont typeface="Wingdings" panose="05000000000000000000" pitchFamily="2" charset="2"/>
              <a:buChar char="§"/>
            </a:pPr>
            <a:r>
              <a:rPr lang="es-ES" dirty="0" err="1"/>
              <a:t>Compositación</a:t>
            </a:r>
            <a:endParaRPr lang="es-ES" dirty="0"/>
          </a:p>
          <a:p>
            <a:pPr lvl="2">
              <a:buClr>
                <a:srgbClr val="BF9000"/>
              </a:buClr>
              <a:buFont typeface="Wingdings" panose="05000000000000000000" pitchFamily="2" charset="2"/>
              <a:buChar char="§"/>
            </a:pPr>
            <a:r>
              <a:rPr lang="es-ES" dirty="0"/>
              <a:t>Transformación de la distribución</a:t>
            </a:r>
          </a:p>
          <a:p>
            <a:pPr lvl="1">
              <a:buClr>
                <a:srgbClr val="BF9000"/>
              </a:buClr>
              <a:buFont typeface="Arial" panose="020B0604020202020204" pitchFamily="34" charset="0"/>
              <a:buChar char="►"/>
            </a:pPr>
            <a:r>
              <a:rPr lang="es-ES" dirty="0"/>
              <a:t>Análisis Estructural</a:t>
            </a:r>
          </a:p>
          <a:p>
            <a:pPr lvl="1">
              <a:buClr>
                <a:srgbClr val="BF9000"/>
              </a:buClr>
              <a:buFont typeface="Arial" panose="020B0604020202020204" pitchFamily="34" charset="0"/>
              <a:buChar char="►"/>
            </a:pPr>
            <a:r>
              <a:rPr lang="es-ES" dirty="0"/>
              <a:t>Interpolación o Estimación espacial (</a:t>
            </a:r>
            <a:r>
              <a:rPr lang="es-ES" dirty="0" err="1"/>
              <a:t>Kriging</a:t>
            </a:r>
            <a:r>
              <a:rPr lang="es-ES" dirty="0"/>
              <a:t>)</a:t>
            </a:r>
          </a:p>
          <a:p>
            <a:pPr>
              <a:buClr>
                <a:srgbClr val="BF9000"/>
              </a:buClr>
              <a:buFont typeface="Arial" panose="020B0604020202020204" pitchFamily="34" charset="0"/>
              <a:buChar char="►"/>
            </a:pPr>
            <a:r>
              <a:rPr lang="es-ES" dirty="0"/>
              <a:t>Categorización de Recursos </a:t>
            </a:r>
          </a:p>
          <a:p>
            <a:pPr>
              <a:buClr>
                <a:srgbClr val="BF9000"/>
              </a:buClr>
              <a:buFont typeface="Arial" panose="020B0604020202020204" pitchFamily="34" charset="0"/>
              <a:buChar char="►"/>
            </a:pPr>
            <a:r>
              <a:rPr lang="es-ES" dirty="0"/>
              <a:t>Conclusiones</a:t>
            </a:r>
          </a:p>
          <a:p>
            <a:pPr>
              <a:buClr>
                <a:srgbClr val="BF9000"/>
              </a:buClr>
              <a:buFont typeface="Arial" panose="020B0604020202020204" pitchFamily="34" charset="0"/>
              <a:buChar char="►"/>
            </a:pPr>
            <a:endParaRPr lang="es-PE" dirty="0"/>
          </a:p>
        </p:txBody>
      </p:sp>
    </p:spTree>
    <p:extLst>
      <p:ext uri="{BB962C8B-B14F-4D97-AF65-F5344CB8AC3E}">
        <p14:creationId xmlns:p14="http://schemas.microsoft.com/office/powerpoint/2010/main" val="3849961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79F92E21-7138-493D-BD9D-E01521F6591D}"/>
              </a:ext>
            </a:extLst>
          </p:cNvPr>
          <p:cNvSpPr>
            <a:spLocks noGrp="1"/>
          </p:cNvSpPr>
          <p:nvPr>
            <p:ph type="title"/>
          </p:nvPr>
        </p:nvSpPr>
        <p:spPr>
          <a:xfrm>
            <a:off x="1122218" y="531605"/>
            <a:ext cx="6761153" cy="506248"/>
          </a:xfrm>
        </p:spPr>
        <p:txBody>
          <a:bodyPr>
            <a:normAutofit fontScale="90000"/>
          </a:bodyPr>
          <a:lstStyle/>
          <a:p>
            <a:r>
              <a:rPr lang="es-PE" dirty="0"/>
              <a:t>ETAPAS DE UN PROYECTO MINERO</a:t>
            </a:r>
          </a:p>
        </p:txBody>
      </p:sp>
      <p:pic>
        <p:nvPicPr>
          <p:cNvPr id="7" name="Marcador de contenido 4">
            <a:extLst>
              <a:ext uri="{FF2B5EF4-FFF2-40B4-BE49-F238E27FC236}">
                <a16:creationId xmlns:a16="http://schemas.microsoft.com/office/drawing/2014/main" id="{29E7F818-49B4-45C4-A656-F5F9E9BE1794}"/>
              </a:ext>
            </a:extLst>
          </p:cNvPr>
          <p:cNvPicPr>
            <a:picLocks noGrp="1" noChangeAspect="1"/>
          </p:cNvPicPr>
          <p:nvPr>
            <p:ph idx="1"/>
          </p:nvPr>
        </p:nvPicPr>
        <p:blipFill>
          <a:blip r:embed="rId2"/>
          <a:stretch>
            <a:fillRect/>
          </a:stretch>
        </p:blipFill>
        <p:spPr>
          <a:xfrm>
            <a:off x="860462" y="1185493"/>
            <a:ext cx="10209320" cy="5308846"/>
          </a:xfrm>
        </p:spPr>
      </p:pic>
    </p:spTree>
    <p:extLst>
      <p:ext uri="{BB962C8B-B14F-4D97-AF65-F5344CB8AC3E}">
        <p14:creationId xmlns:p14="http://schemas.microsoft.com/office/powerpoint/2010/main" val="52988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79F92E21-7138-493D-BD9D-E01521F6591D}"/>
              </a:ext>
            </a:extLst>
          </p:cNvPr>
          <p:cNvSpPr>
            <a:spLocks noGrp="1"/>
          </p:cNvSpPr>
          <p:nvPr>
            <p:ph type="title"/>
          </p:nvPr>
        </p:nvSpPr>
        <p:spPr>
          <a:xfrm>
            <a:off x="1122217" y="203131"/>
            <a:ext cx="10392121" cy="506248"/>
          </a:xfrm>
        </p:spPr>
        <p:txBody>
          <a:bodyPr/>
          <a:lstStyle/>
          <a:p>
            <a:r>
              <a:rPr lang="es-PE" dirty="0"/>
              <a:t>RECURSOS Y RESERVAS</a:t>
            </a:r>
          </a:p>
        </p:txBody>
      </p:sp>
      <p:pic>
        <p:nvPicPr>
          <p:cNvPr id="7" name="Marcador de contenido 4">
            <a:extLst>
              <a:ext uri="{FF2B5EF4-FFF2-40B4-BE49-F238E27FC236}">
                <a16:creationId xmlns:a16="http://schemas.microsoft.com/office/drawing/2014/main" id="{126334CA-DA41-44A7-B0BF-AFAAA2ED4301}"/>
              </a:ext>
            </a:extLst>
          </p:cNvPr>
          <p:cNvPicPr>
            <a:picLocks noGrp="1" noChangeAspect="1"/>
          </p:cNvPicPr>
          <p:nvPr>
            <p:ph idx="1"/>
          </p:nvPr>
        </p:nvPicPr>
        <p:blipFill>
          <a:blip r:embed="rId2"/>
          <a:stretch>
            <a:fillRect/>
          </a:stretch>
        </p:blipFill>
        <p:spPr>
          <a:xfrm>
            <a:off x="1327582" y="1071408"/>
            <a:ext cx="9987378" cy="5190218"/>
          </a:xfrm>
        </p:spPr>
      </p:pic>
    </p:spTree>
    <p:extLst>
      <p:ext uri="{BB962C8B-B14F-4D97-AF65-F5344CB8AC3E}">
        <p14:creationId xmlns:p14="http://schemas.microsoft.com/office/powerpoint/2010/main" val="184426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79F92E21-7138-493D-BD9D-E01521F6591D}"/>
              </a:ext>
            </a:extLst>
          </p:cNvPr>
          <p:cNvSpPr>
            <a:spLocks noGrp="1"/>
          </p:cNvSpPr>
          <p:nvPr>
            <p:ph type="title"/>
          </p:nvPr>
        </p:nvSpPr>
        <p:spPr>
          <a:xfrm>
            <a:off x="1122218" y="531605"/>
            <a:ext cx="10268594" cy="506248"/>
          </a:xfrm>
        </p:spPr>
        <p:txBody>
          <a:bodyPr/>
          <a:lstStyle/>
          <a:p>
            <a:r>
              <a:rPr lang="es-PE" dirty="0"/>
              <a:t>GEOESTADÍSTICA</a:t>
            </a:r>
          </a:p>
        </p:txBody>
      </p:sp>
      <p:sp>
        <p:nvSpPr>
          <p:cNvPr id="10" name="Marcador de contenido 2">
            <a:extLst>
              <a:ext uri="{FF2B5EF4-FFF2-40B4-BE49-F238E27FC236}">
                <a16:creationId xmlns:a16="http://schemas.microsoft.com/office/drawing/2014/main" id="{274163B1-3449-43A6-8D58-E95DF5EDE759}"/>
              </a:ext>
            </a:extLst>
          </p:cNvPr>
          <p:cNvSpPr>
            <a:spLocks noGrp="1"/>
          </p:cNvSpPr>
          <p:nvPr>
            <p:ph idx="1"/>
          </p:nvPr>
        </p:nvSpPr>
        <p:spPr>
          <a:xfrm>
            <a:off x="323849" y="977899"/>
            <a:ext cx="11515725" cy="4937125"/>
          </a:xfrm>
        </p:spPr>
        <p:txBody>
          <a:bodyPr>
            <a:normAutofit/>
          </a:bodyPr>
          <a:lstStyle/>
          <a:p>
            <a:pPr marL="0" indent="0">
              <a:buNone/>
            </a:pPr>
            <a:r>
              <a:rPr lang="es-PE" sz="2400" dirty="0">
                <a:latin typeface="Times New Roman" panose="02020603050405020304" pitchFamily="18" charset="0"/>
                <a:cs typeface="Times New Roman" panose="02020603050405020304" pitchFamily="18" charset="0"/>
              </a:rPr>
              <a:t>Es la aplicación de la teoría de las </a:t>
            </a:r>
            <a:r>
              <a:rPr lang="es-PE" sz="2400" b="1" i="1" dirty="0">
                <a:latin typeface="Times New Roman" panose="02020603050405020304" pitchFamily="18" charset="0"/>
                <a:cs typeface="Times New Roman" panose="02020603050405020304" pitchFamily="18" charset="0"/>
              </a:rPr>
              <a:t>“variables regionalizadas”</a:t>
            </a:r>
            <a:r>
              <a:rPr lang="es-PE" sz="2400" dirty="0">
                <a:latin typeface="Times New Roman" panose="02020603050405020304" pitchFamily="18" charset="0"/>
                <a:cs typeface="Times New Roman" panose="02020603050405020304" pitchFamily="18" charset="0"/>
              </a:rPr>
              <a:t> a la estimación de recursos mineros.</a:t>
            </a:r>
          </a:p>
        </p:txBody>
      </p:sp>
      <p:pic>
        <p:nvPicPr>
          <p:cNvPr id="12" name="Imagen 11">
            <a:extLst>
              <a:ext uri="{FF2B5EF4-FFF2-40B4-BE49-F238E27FC236}">
                <a16:creationId xmlns:a16="http://schemas.microsoft.com/office/drawing/2014/main" id="{1A974686-5D99-440B-B116-49B98586FD07}"/>
              </a:ext>
            </a:extLst>
          </p:cNvPr>
          <p:cNvPicPr>
            <a:picLocks noChangeAspect="1"/>
          </p:cNvPicPr>
          <p:nvPr/>
        </p:nvPicPr>
        <p:blipFill>
          <a:blip r:embed="rId2"/>
          <a:stretch>
            <a:fillRect/>
          </a:stretch>
        </p:blipFill>
        <p:spPr>
          <a:xfrm>
            <a:off x="771524" y="2059619"/>
            <a:ext cx="10696575" cy="4154749"/>
          </a:xfrm>
          <a:prstGeom prst="rect">
            <a:avLst/>
          </a:prstGeom>
        </p:spPr>
      </p:pic>
    </p:spTree>
    <p:extLst>
      <p:ext uri="{BB962C8B-B14F-4D97-AF65-F5344CB8AC3E}">
        <p14:creationId xmlns:p14="http://schemas.microsoft.com/office/powerpoint/2010/main" val="247677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D21E87-D4D7-4809-9570-C0D6F339315A}"/>
              </a:ext>
            </a:extLst>
          </p:cNvPr>
          <p:cNvSpPr>
            <a:spLocks noGrp="1"/>
          </p:cNvSpPr>
          <p:nvPr>
            <p:ph type="title"/>
          </p:nvPr>
        </p:nvSpPr>
        <p:spPr/>
        <p:txBody>
          <a:bodyPr/>
          <a:lstStyle/>
          <a:p>
            <a:r>
              <a:rPr lang="es-PE" dirty="0"/>
              <a:t>ANÁLISIS EXPLORATORIO DE DATOS</a:t>
            </a:r>
          </a:p>
        </p:txBody>
      </p:sp>
      <p:sp>
        <p:nvSpPr>
          <p:cNvPr id="5" name="Marcador de contenido 2">
            <a:extLst>
              <a:ext uri="{FF2B5EF4-FFF2-40B4-BE49-F238E27FC236}">
                <a16:creationId xmlns:a16="http://schemas.microsoft.com/office/drawing/2014/main" id="{50D748C8-B99A-41C0-96BA-33AAD417C201}"/>
              </a:ext>
            </a:extLst>
          </p:cNvPr>
          <p:cNvSpPr txBox="1">
            <a:spLocks/>
          </p:cNvSpPr>
          <p:nvPr/>
        </p:nvSpPr>
        <p:spPr>
          <a:xfrm>
            <a:off x="579615" y="1273451"/>
            <a:ext cx="11353800" cy="5260975"/>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400" kern="1200" baseline="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sz="2000" dirty="0">
                <a:latin typeface="Times New Roman" panose="02020603050405020304" pitchFamily="18" charset="0"/>
                <a:cs typeface="Times New Roman" panose="02020603050405020304" pitchFamily="18" charset="0"/>
              </a:rPr>
              <a:t>Nos ayuda a preparar la información de Exploración para una estimación de recursos.</a:t>
            </a:r>
          </a:p>
          <a:p>
            <a:pPr marL="0" indent="0" algn="just">
              <a:buFont typeface="Arial" panose="020B0604020202020204" pitchFamily="34" charset="0"/>
              <a:buNone/>
            </a:pPr>
            <a:r>
              <a:rPr lang="es-PE" sz="2000" dirty="0">
                <a:latin typeface="Times New Roman" panose="02020603050405020304" pitchFamily="18" charset="0"/>
                <a:cs typeface="Times New Roman" panose="02020603050405020304" pitchFamily="18" charset="0"/>
              </a:rPr>
              <a:t>Para analizar los datos usualmente se construye las tablas de frecuencias y se utilizan:</a:t>
            </a:r>
          </a:p>
          <a:p>
            <a:pPr marL="457200" indent="-457200" algn="just"/>
            <a:r>
              <a:rPr lang="es-PE" sz="2000" dirty="0">
                <a:latin typeface="Times New Roman" panose="02020603050405020304" pitchFamily="18" charset="0"/>
                <a:cs typeface="Times New Roman" panose="02020603050405020304" pitchFamily="18" charset="0"/>
              </a:rPr>
              <a:t>La media		</a:t>
            </a: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Mediana             	    Medidas de tendencia central</a:t>
            </a: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Moda</a:t>
            </a:r>
          </a:p>
          <a:p>
            <a:pPr marL="457200" indent="-457200" algn="just">
              <a:buFont typeface="Wingdings" panose="05000000000000000000" pitchFamily="2" charset="2"/>
              <a:buChar char="§"/>
            </a:pPr>
            <a:endParaRPr lang="es-PE"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Desviación Estándar</a:t>
            </a: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Varianza                                      Medidas de dispersión</a:t>
            </a: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Coeficiente de Variación</a:t>
            </a:r>
          </a:p>
          <a:p>
            <a:pPr marL="457200" indent="-457200" algn="just">
              <a:buFont typeface="Wingdings" panose="05000000000000000000" pitchFamily="2" charset="2"/>
              <a:buChar char="§"/>
            </a:pPr>
            <a:endParaRPr lang="es-PE"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Coeficiente de  Curtosis                Medidas de forma  </a:t>
            </a:r>
          </a:p>
          <a:p>
            <a:pPr marL="457200" indent="-457200" algn="just">
              <a:buFont typeface="Wingdings" panose="05000000000000000000" pitchFamily="2" charset="2"/>
              <a:buChar char="§"/>
            </a:pPr>
            <a:r>
              <a:rPr lang="es-PE" sz="2000" dirty="0">
                <a:latin typeface="Times New Roman" panose="02020603050405020304" pitchFamily="18" charset="0"/>
                <a:cs typeface="Times New Roman" panose="02020603050405020304" pitchFamily="18" charset="0"/>
              </a:rPr>
              <a:t>Coeficiente de Sesgo</a:t>
            </a:r>
          </a:p>
          <a:p>
            <a:pPr marL="457200" indent="-457200" algn="just">
              <a:buFont typeface="Wingdings" panose="05000000000000000000" pitchFamily="2" charset="2"/>
              <a:buChar char="§"/>
            </a:pPr>
            <a:endParaRPr lang="es-PE"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s-PE" sz="2000" dirty="0">
              <a:latin typeface="Times New Roman" panose="02020603050405020304" pitchFamily="18" charset="0"/>
              <a:cs typeface="Times New Roman" panose="02020603050405020304" pitchFamily="18" charset="0"/>
            </a:endParaRPr>
          </a:p>
        </p:txBody>
      </p:sp>
      <p:sp>
        <p:nvSpPr>
          <p:cNvPr id="6" name="Cerrar llave 5">
            <a:extLst>
              <a:ext uri="{FF2B5EF4-FFF2-40B4-BE49-F238E27FC236}">
                <a16:creationId xmlns:a16="http://schemas.microsoft.com/office/drawing/2014/main" id="{0A029452-DF23-457E-A0DE-0955B1858BDD}"/>
              </a:ext>
            </a:extLst>
          </p:cNvPr>
          <p:cNvSpPr/>
          <p:nvPr/>
        </p:nvSpPr>
        <p:spPr>
          <a:xfrm>
            <a:off x="2840021" y="1930670"/>
            <a:ext cx="346229" cy="842307"/>
          </a:xfrm>
          <a:prstGeom prst="rightBrace">
            <a:avLst>
              <a:gd name="adj1" fmla="val 4679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7" name="Cerrar llave 6">
            <a:extLst>
              <a:ext uri="{FF2B5EF4-FFF2-40B4-BE49-F238E27FC236}">
                <a16:creationId xmlns:a16="http://schemas.microsoft.com/office/drawing/2014/main" id="{5CB3CCD3-5C07-485D-ACD6-817AF84BBC92}"/>
              </a:ext>
            </a:extLst>
          </p:cNvPr>
          <p:cNvSpPr/>
          <p:nvPr/>
        </p:nvSpPr>
        <p:spPr>
          <a:xfrm>
            <a:off x="3811850" y="3548849"/>
            <a:ext cx="346229" cy="1019175"/>
          </a:xfrm>
          <a:prstGeom prst="rightBrace">
            <a:avLst>
              <a:gd name="adj1" fmla="val 4679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8" name="Cerrar llave 7">
            <a:extLst>
              <a:ext uri="{FF2B5EF4-FFF2-40B4-BE49-F238E27FC236}">
                <a16:creationId xmlns:a16="http://schemas.microsoft.com/office/drawing/2014/main" id="{A23BA13B-E02A-475C-9DEB-2C04CDB909C7}"/>
              </a:ext>
            </a:extLst>
          </p:cNvPr>
          <p:cNvSpPr/>
          <p:nvPr/>
        </p:nvSpPr>
        <p:spPr>
          <a:xfrm>
            <a:off x="3811849" y="5052418"/>
            <a:ext cx="346229" cy="719091"/>
          </a:xfrm>
          <a:prstGeom prst="rightBrace">
            <a:avLst>
              <a:gd name="adj1" fmla="val 4679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8961255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F2C989199D75C4EA266E983FDBC5650" ma:contentTypeVersion="6" ma:contentTypeDescription="Crear nuevo documento." ma:contentTypeScope="" ma:versionID="2e21e118d8a027e82f40d04ad78be4e5">
  <xsd:schema xmlns:xsd="http://www.w3.org/2001/XMLSchema" xmlns:xs="http://www.w3.org/2001/XMLSchema" xmlns:p="http://schemas.microsoft.com/office/2006/metadata/properties" xmlns:ns2="abf7f045-9084-47c9-85bf-88b7e1727024" targetNamespace="http://schemas.microsoft.com/office/2006/metadata/properties" ma:root="true" ma:fieldsID="dfbe8b273b777feff63dd2e5d1388c46" ns2:_="">
    <xsd:import namespace="abf7f045-9084-47c9-85bf-88b7e17270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f7f045-9084-47c9-85bf-88b7e17270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265C2-D91D-4935-904D-2BF9D78E7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f7f045-9084-47c9-85bf-88b7e17270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48C8BC-436F-4EB2-AB14-D66180BCC54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79626EE-6C6E-4A0B-9D07-216BD15813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1541</TotalTime>
  <Words>1136</Words>
  <Application>Microsoft Office PowerPoint</Application>
  <PresentationFormat>Panorámica</PresentationFormat>
  <Paragraphs>137</Paragraphs>
  <Slides>30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Arial</vt:lpstr>
      <vt:lpstr>Arial Black</vt:lpstr>
      <vt:lpstr>Calibri</vt:lpstr>
      <vt:lpstr>Cambria</vt:lpstr>
      <vt:lpstr>Cambria Math</vt:lpstr>
      <vt:lpstr>Times New Roman</vt:lpstr>
      <vt:lpstr>Wingdings</vt:lpstr>
      <vt:lpstr>Tema de Office</vt:lpstr>
      <vt:lpstr>Presentación de PowerPoint</vt:lpstr>
      <vt:lpstr>Presentación de PowerPoint</vt:lpstr>
      <vt:lpstr>Erick Gerardo Tocasca Tocasca</vt:lpstr>
      <vt:lpstr>INTRODUCCIÓN A LA ESTIMACIÓN DE RECURSOS</vt:lpstr>
      <vt:lpstr>Presentación de PowerPoint</vt:lpstr>
      <vt:lpstr>ETAPAS DE UN PROYECTO MINERO</vt:lpstr>
      <vt:lpstr>RECURSOS Y RESERVAS</vt:lpstr>
      <vt:lpstr>GEOESTADÍSTICA</vt:lpstr>
      <vt:lpstr>ANÁLISIS EXPLORATORIO DE DATOS</vt:lpstr>
      <vt:lpstr>Presentación de PowerPoint</vt:lpstr>
      <vt:lpstr>DESAGRUPAMIENTO O DECLUSTERING</vt:lpstr>
      <vt:lpstr>COMPOSITACIÓN</vt:lpstr>
      <vt:lpstr>Corrección de Valores Erráticos</vt:lpstr>
      <vt:lpstr>CUTTING GRADES – GRADE CAPPING</vt:lpstr>
      <vt:lpstr>ANAMORFOSIS GAUSSIANA O TRANSFORMACIÓN DE VARIABLES</vt:lpstr>
      <vt:lpstr>MODELO GEOLÓGICO</vt:lpstr>
      <vt:lpstr>ANALISIS ESTRUCTURAL</vt:lpstr>
      <vt:lpstr>CONSTRUCCIÓN DEL VARIOGRAMA</vt:lpstr>
      <vt:lpstr>ANISOTROPIA</vt:lpstr>
      <vt:lpstr>MODELOS DE VARIOGRAMA</vt:lpstr>
      <vt:lpstr>INTERPOLACIÓN O ESTIMACIÓN ESPACIAL (KRIGING)</vt:lpstr>
      <vt:lpstr>Ejercicio Kriging Ordinario</vt:lpstr>
      <vt:lpstr>Entendemos el desarrollo con mas detalle</vt:lpstr>
      <vt:lpstr>Determinamos “h”, “gamma(h)”, “cov(h)”</vt:lpstr>
      <vt:lpstr>Presentación de PowerPoint</vt:lpstr>
      <vt:lpstr>Graficando el Variograma</vt:lpstr>
      <vt:lpstr>Sistema de ecuaciones y valor Xo</vt:lpstr>
      <vt:lpstr>CATEGORIZACIÓN DE RECURSOS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Gonzales Arroyo, Jhorsy Orlando</dc:creator>
  <cp:lastModifiedBy>Erick Gerardo Tocasca Tocasca</cp:lastModifiedBy>
  <cp:revision>153</cp:revision>
  <dcterms:created xsi:type="dcterms:W3CDTF">2020-05-12T20:10:16Z</dcterms:created>
  <dcterms:modified xsi:type="dcterms:W3CDTF">2020-07-31T21:31:05Z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0x010100DF2C989199D75C4EA266E983FDBC5650</vt:lpwstr>
  </property>
</Properties>
</file>